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5.xml" ContentType="application/vnd.openxmlformats-officedocument.drawingml.chart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ppt/drawings/drawing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0" r:id="rId2"/>
    <p:sldMasterId id="2147483732" r:id="rId3"/>
    <p:sldMasterId id="2147483816" r:id="rId4"/>
    <p:sldMasterId id="2147483864" r:id="rId5"/>
    <p:sldMasterId id="2147483876" r:id="rId6"/>
    <p:sldMasterId id="2147483900" r:id="rId7"/>
    <p:sldMasterId id="2147483924" r:id="rId8"/>
    <p:sldMasterId id="2147483984" r:id="rId9"/>
  </p:sldMasterIdLst>
  <p:notesMasterIdLst>
    <p:notesMasterId r:id="rId70"/>
  </p:notesMasterIdLst>
  <p:sldIdLst>
    <p:sldId id="340" r:id="rId10"/>
    <p:sldId id="258" r:id="rId11"/>
    <p:sldId id="257" r:id="rId12"/>
    <p:sldId id="259" r:id="rId13"/>
    <p:sldId id="260" r:id="rId14"/>
    <p:sldId id="273" r:id="rId15"/>
    <p:sldId id="274" r:id="rId16"/>
    <p:sldId id="280" r:id="rId17"/>
    <p:sldId id="397" r:id="rId18"/>
    <p:sldId id="261" r:id="rId19"/>
    <p:sldId id="281" r:id="rId20"/>
    <p:sldId id="283" r:id="rId21"/>
    <p:sldId id="343" r:id="rId22"/>
    <p:sldId id="284" r:id="rId23"/>
    <p:sldId id="262" r:id="rId24"/>
    <p:sldId id="346" r:id="rId25"/>
    <p:sldId id="288" r:id="rId26"/>
    <p:sldId id="330" r:id="rId27"/>
    <p:sldId id="289" r:id="rId28"/>
    <p:sldId id="390" r:id="rId29"/>
    <p:sldId id="403" r:id="rId30"/>
    <p:sldId id="402" r:id="rId31"/>
    <p:sldId id="391" r:id="rId32"/>
    <p:sldId id="396" r:id="rId33"/>
    <p:sldId id="347" r:id="rId34"/>
    <p:sldId id="386" r:id="rId35"/>
    <p:sldId id="318" r:id="rId36"/>
    <p:sldId id="389" r:id="rId37"/>
    <p:sldId id="398" r:id="rId38"/>
    <p:sldId id="393" r:id="rId39"/>
    <p:sldId id="263" r:id="rId40"/>
    <p:sldId id="338" r:id="rId41"/>
    <p:sldId id="292" r:id="rId42"/>
    <p:sldId id="290" r:id="rId43"/>
    <p:sldId id="344" r:id="rId44"/>
    <p:sldId id="293" r:id="rId45"/>
    <p:sldId id="350" r:id="rId46"/>
    <p:sldId id="298" r:id="rId47"/>
    <p:sldId id="353" r:id="rId48"/>
    <p:sldId id="354" r:id="rId49"/>
    <p:sldId id="265" r:id="rId50"/>
    <p:sldId id="333" r:id="rId51"/>
    <p:sldId id="376" r:id="rId52"/>
    <p:sldId id="380" r:id="rId53"/>
    <p:sldId id="395" r:id="rId54"/>
    <p:sldId id="266" r:id="rId55"/>
    <p:sldId id="335" r:id="rId56"/>
    <p:sldId id="378" r:id="rId57"/>
    <p:sldId id="379" r:id="rId58"/>
    <p:sldId id="382" r:id="rId59"/>
    <p:sldId id="399" r:id="rId60"/>
    <p:sldId id="400" r:id="rId61"/>
    <p:sldId id="401" r:id="rId62"/>
    <p:sldId id="381" r:id="rId63"/>
    <p:sldId id="267" r:id="rId64"/>
    <p:sldId id="268" r:id="rId65"/>
    <p:sldId id="319" r:id="rId66"/>
    <p:sldId id="321" r:id="rId67"/>
    <p:sldId id="270" r:id="rId68"/>
    <p:sldId id="383" r:id="rId6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2774"/>
    <a:srgbClr val="1E530D"/>
    <a:srgbClr val="FF3300"/>
    <a:srgbClr val="336600"/>
    <a:srgbClr val="00FF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6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232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63" Type="http://schemas.openxmlformats.org/officeDocument/2006/relationships/slide" Target="slides/slide54.xml"/><Relationship Id="rId68" Type="http://schemas.openxmlformats.org/officeDocument/2006/relationships/slide" Target="slides/slide59.xml"/><Relationship Id="rId7" Type="http://schemas.openxmlformats.org/officeDocument/2006/relationships/slideMaster" Target="slideMasters/slideMaster7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66" Type="http://schemas.openxmlformats.org/officeDocument/2006/relationships/slide" Target="slides/slide57.xml"/><Relationship Id="rId7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61" Type="http://schemas.openxmlformats.org/officeDocument/2006/relationships/slide" Target="slides/slide52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73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slide" Target="slides/slide55.xml"/><Relationship Id="rId69" Type="http://schemas.openxmlformats.org/officeDocument/2006/relationships/slide" Target="slides/slide60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72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67" Type="http://schemas.openxmlformats.org/officeDocument/2006/relationships/slide" Target="slides/slide58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slide" Target="slides/slide53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  <c:spPr>
        <a:noFill/>
      </c:spPr>
    </c:sideWall>
    <c:backWall>
      <c:thickness val="0"/>
      <c:spPr>
        <a:noFill/>
      </c:spPr>
    </c:backWall>
    <c:plotArea>
      <c:layout>
        <c:manualLayout>
          <c:layoutTarget val="inner"/>
          <c:xMode val="edge"/>
          <c:yMode val="edge"/>
          <c:x val="5.4079366603235902E-2"/>
          <c:y val="0.14016625184254403"/>
          <c:w val="0.94535036013212925"/>
          <c:h val="0.84445354855149513"/>
        </c:manualLayout>
      </c:layout>
      <c:bar3DChart>
        <c:barDir val="col"/>
        <c:grouping val="clustered"/>
        <c:varyColors val="0"/>
        <c:ser>
          <c:idx val="1"/>
          <c:order val="0"/>
          <c:tx>
            <c:strRef>
              <c:f>Лист1!$B$1</c:f>
              <c:strCache>
                <c:ptCount val="1"/>
                <c:pt idx="0">
                  <c:v>сельские жители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rgbClr val="002060"/>
              </a:solidFill>
            </a:ln>
          </c:spPr>
          <c:invertIfNegative val="0"/>
          <c:dLbls>
            <c:dLbl>
              <c:idx val="0"/>
              <c:layout>
                <c:manualLayout>
                  <c:x val="1.9110486601141272E-2"/>
                  <c:y val="-2.6920114243029706E-3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002060"/>
                        </a:solidFill>
                      </a:defRPr>
                    </a:pPr>
                    <a:r>
                      <a:rPr lang="en-US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70%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AA4-4907-AF00-0E0BE818395A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Лист1!$B$2</c:f>
              <c:numCache>
                <c:formatCode>0%</c:formatCode>
                <c:ptCount val="1"/>
                <c:pt idx="0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AA4-4907-AF00-0E0BE818395A}"/>
            </c:ext>
          </c:extLst>
        </c:ser>
        <c:ser>
          <c:idx val="2"/>
          <c:order val="1"/>
          <c:tx>
            <c:strRef>
              <c:f>Лист1!$C$1</c:f>
              <c:strCache>
                <c:ptCount val="1"/>
                <c:pt idx="0">
                  <c:v>городские жители</c:v>
                </c:pt>
              </c:strCache>
            </c:strRef>
          </c:tx>
          <c:spPr>
            <a:solidFill>
              <a:srgbClr val="1E530D"/>
            </a:solidFill>
          </c:spPr>
          <c:invertIfNegative val="0"/>
          <c:dLbls>
            <c:dLbl>
              <c:idx val="0"/>
              <c:layout>
                <c:manualLayout>
                  <c:x val="8.4086141045021601E-2"/>
                  <c:y val="-2.6920114243029706E-3"/>
                </c:manualLayout>
              </c:layout>
              <c:tx>
                <c:rich>
                  <a:bodyPr/>
                  <a:lstStyle/>
                  <a:p>
                    <a:pPr>
                      <a:defRPr sz="2400" b="1">
                        <a:solidFill>
                          <a:srgbClr val="1E530D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en-US" sz="2400" b="1">
                        <a:solidFill>
                          <a:srgbClr val="1E530D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30%</a:t>
                    </a:r>
                    <a:endParaRPr lang="en-US" sz="1800" b="1">
                      <a:solidFill>
                        <a:srgbClr val="1E530D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AA4-4907-AF00-0E0BE81839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Лист1!$C$2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AA4-4907-AF00-0E0BE818395A}"/>
            </c:ext>
          </c:extLst>
        </c:ser>
        <c:ser>
          <c:idx val="3"/>
          <c:order val="2"/>
          <c:tx>
            <c:strRef>
              <c:f>Лист1!$D$1</c:f>
              <c:strCache>
                <c:ptCount val="1"/>
                <c:pt idx="0">
                  <c:v> 2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AA4-4907-AF00-0E0BE818395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0"/>
        <c:gapDepth val="0"/>
        <c:shape val="cylinder"/>
        <c:axId val="188526976"/>
        <c:axId val="188528512"/>
        <c:axId val="0"/>
      </c:bar3DChart>
      <c:catAx>
        <c:axId val="188526976"/>
        <c:scaling>
          <c:orientation val="minMax"/>
        </c:scaling>
        <c:delete val="1"/>
        <c:axPos val="b"/>
        <c:majorTickMark val="none"/>
        <c:minorTickMark val="none"/>
        <c:tickLblPos val="nextTo"/>
        <c:crossAx val="188528512"/>
        <c:crosses val="autoZero"/>
        <c:auto val="1"/>
        <c:lblAlgn val="ctr"/>
        <c:lblOffset val="100"/>
        <c:noMultiLvlLbl val="0"/>
      </c:catAx>
      <c:valAx>
        <c:axId val="18852851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188526976"/>
        <c:crosses val="autoZero"/>
        <c:crossBetween val="between"/>
      </c:valAx>
    </c:plotArea>
    <c:legend>
      <c:legendPos val="t"/>
      <c:legendEntry>
        <c:idx val="0"/>
        <c:txPr>
          <a:bodyPr/>
          <a:lstStyle/>
          <a:p>
            <a:pPr>
              <a:defRPr sz="1800" b="1" cap="all" spc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800" b="1" cap="all" spc="0">
                <a:ln w="9000" cmpd="sng">
                  <a:solidFill>
                    <a:srgbClr val="1E530D"/>
                  </a:solidFill>
                  <a:prstDash val="solid"/>
                </a:ln>
                <a:solidFill>
                  <a:srgbClr val="1E530D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pPr>
            <a:endParaRPr lang="ru-RU"/>
          </a:p>
        </c:txPr>
      </c:legendEntry>
      <c:legendEntry>
        <c:idx val="2"/>
        <c:delete val="1"/>
      </c:legendEntry>
      <c:layout>
        <c:manualLayout>
          <c:xMode val="edge"/>
          <c:yMode val="edge"/>
          <c:x val="0.27142202185759351"/>
          <c:y val="0.11261882192637167"/>
          <c:w val="0.66736644986220739"/>
          <c:h val="0.32544288237019292"/>
        </c:manualLayout>
      </c:layout>
      <c:overlay val="0"/>
      <c:txPr>
        <a:bodyPr/>
        <a:lstStyle/>
        <a:p>
          <a:pPr>
            <a:defRPr sz="18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2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title>
      <c:tx>
        <c:rich>
          <a:bodyPr/>
          <a:lstStyle/>
          <a:p>
            <a:pPr>
              <a:defRPr sz="2400"/>
            </a:pPr>
            <a:r>
              <a:rPr lang="ru-RU" sz="2400"/>
              <a:t>Производство сельскохозяйственной продукции </a:t>
            </a:r>
          </a:p>
        </c:rich>
      </c:tx>
      <c:layout/>
      <c:overlay val="0"/>
      <c:spPr>
        <a:gradFill rotWithShape="1">
          <a:gsLst>
            <a:gs pos="0">
              <a:schemeClr val="accent2">
                <a:tint val="90000"/>
              </a:schemeClr>
            </a:gs>
            <a:gs pos="48000">
              <a:schemeClr val="accent2">
                <a:tint val="54000"/>
                <a:satMod val="140000"/>
              </a:schemeClr>
            </a:gs>
            <a:gs pos="100000">
              <a:schemeClr val="accent2">
                <a:tint val="24000"/>
                <a:satMod val="260000"/>
              </a:schemeClr>
            </a:gs>
          </a:gsLst>
          <a:lin ang="16200000" scaled="1"/>
        </a:gradFill>
        <a:ln w="12700" cap="flat" cmpd="sng" algn="ctr">
          <a:solidFill>
            <a:schemeClr val="accent2"/>
          </a:solidFill>
          <a:prstDash val="solid"/>
        </a:ln>
        <a:effectLst>
          <a:outerShdw blurRad="63500" dist="12700" dir="5400000" sx="102000" sy="102000" rotWithShape="0">
            <a:srgbClr val="000000">
              <a:alpha val="32000"/>
            </a:srgbClr>
          </a:outerShdw>
        </a:effectLst>
      </c:spPr>
    </c:title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МЯСО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cat>
            <c:strRef>
              <c:f>Лист1!$A$2:$A$3</c:f>
              <c:strCache>
                <c:ptCount val="2"/>
                <c:pt idx="0">
                  <c:v>2014 год</c:v>
                </c:pt>
                <c:pt idx="1">
                  <c:v>2015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429</c:v>
                </c:pt>
                <c:pt idx="1">
                  <c:v>950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C28-413A-9E38-BC972E98216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МОЛОКО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Лист1!$A$2:$A$3</c:f>
              <c:strCache>
                <c:ptCount val="2"/>
                <c:pt idx="0">
                  <c:v>2014 год</c:v>
                </c:pt>
                <c:pt idx="1">
                  <c:v>2015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3149</c:v>
                </c:pt>
                <c:pt idx="1">
                  <c:v>2244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C28-413A-9E38-BC972E9821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6"/>
        <c:gapDepth val="176"/>
        <c:shape val="box"/>
        <c:axId val="91901952"/>
        <c:axId val="91903488"/>
        <c:axId val="0"/>
      </c:bar3DChart>
      <c:catAx>
        <c:axId val="919019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1903488"/>
        <c:crossesAt val="0"/>
        <c:auto val="1"/>
        <c:lblAlgn val="ctr"/>
        <c:lblOffset val="100"/>
        <c:noMultiLvlLbl val="0"/>
      </c:catAx>
      <c:valAx>
        <c:axId val="91903488"/>
        <c:scaling>
          <c:orientation val="minMax"/>
          <c:max val="3500"/>
          <c:min val="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190195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ru-RU"/>
        </a:p>
      </c:txPr>
    </c:legend>
    <c:plotVisOnly val="1"/>
    <c:dispBlanksAs val="gap"/>
    <c:showDLblsOverMax val="0"/>
  </c:chart>
  <c:spPr>
    <a:gradFill rotWithShape="1">
      <a:gsLst>
        <a:gs pos="0">
          <a:schemeClr val="accent4">
            <a:tint val="90000"/>
          </a:schemeClr>
        </a:gs>
        <a:gs pos="48000">
          <a:schemeClr val="accent4">
            <a:tint val="54000"/>
            <a:satMod val="140000"/>
          </a:schemeClr>
        </a:gs>
        <a:gs pos="100000">
          <a:schemeClr val="accent4">
            <a:tint val="24000"/>
            <a:satMod val="260000"/>
          </a:schemeClr>
        </a:gs>
      </a:gsLst>
      <a:lin ang="16200000" scaled="1"/>
    </a:gradFill>
    <a:ln w="12700" cap="flat" cmpd="sng" algn="ctr">
      <a:solidFill>
        <a:schemeClr val="accent4"/>
      </a:solidFill>
      <a:prstDash val="solid"/>
    </a:ln>
    <a:effectLst>
      <a:outerShdw blurRad="63500" dist="12700" dir="5400000" sx="102000" sy="102000" rotWithShape="0">
        <a:srgbClr val="000000">
          <a:alpha val="32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  </c:v>
                </c:pt>
              </c:strCache>
            </c:strRef>
          </c:tx>
          <c:explosion val="25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12 462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6</a:t>
                    </a:r>
                    <a:r>
                      <a:rPr lang="ru-RU" baseline="0" smtClean="0"/>
                      <a:t>975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effectLst>
                <a:glow rad="127000">
                  <a:schemeClr val="accent6">
                    <a:lumMod val="75000"/>
                  </a:schemeClr>
                </a:glow>
              </a:effectLst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дети от 0 до 14 лет</c:v>
                </c:pt>
                <c:pt idx="1">
                  <c:v>подростки</c:v>
                </c:pt>
                <c:pt idx="2">
                  <c:v>Женское население</c:v>
                </c:pt>
                <c:pt idx="3">
                  <c:v>Мужчины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3560</c:v>
                </c:pt>
                <c:pt idx="1">
                  <c:v>532</c:v>
                </c:pt>
                <c:pt idx="2">
                  <c:v>12512</c:v>
                </c:pt>
                <c:pt idx="3">
                  <c:v>7033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22-437D-B78D-5F2D74C1D8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2400" b="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dk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rPr>
              <a:t>ЗДРАВООХРАНЕНИЕ </a:t>
            </a: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dk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rPr>
              <a:t>.</a:t>
            </a:r>
          </a:p>
          <a:p>
            <a: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dk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rPr>
              <a:t> </a:t>
            </a:r>
            <a:r>
              <a:rPr lang="ru-RU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dk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rPr>
              <a:t>ОБЩЕЕ КОЛИЧЕСТВО </a:t>
            </a: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dk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rPr>
              <a:t>РАБОТНИКОВ</a:t>
            </a:r>
          </a:p>
          <a:p>
            <a: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dk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rPr>
              <a:t> 343 </a:t>
            </a:r>
            <a:r>
              <a:rPr lang="ru-RU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dk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rPr>
              <a:t>ЧЕЛОВЕК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c:rich>
      </c:tx>
      <c:layout/>
      <c:overlay val="0"/>
      <c:spPr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ЗДРАВООХРАНЕНИЕ . ОБЩЕЕ КОЛИЧЕСТВО РАБОТНИКОВ 345 ЧЕЛОВЕК</c:v>
                </c:pt>
              </c:strCache>
            </c:strRef>
          </c:tx>
          <c:dPt>
            <c:idx val="1"/>
            <c:bubble3D val="0"/>
            <c:explosion val="8"/>
            <c:extLst xmlns:c16r2="http://schemas.microsoft.com/office/drawing/2015/06/chart">
              <c:ext xmlns:c16="http://schemas.microsoft.com/office/drawing/2014/chart" uri="{C3380CC4-5D6E-409C-BE32-E72D297353CC}">
                <c16:uniqueId val="{00000000-1239-4BE3-A571-2D346E0BD62C}"/>
              </c:ext>
            </c:extLst>
          </c:dPt>
          <c:dLbls>
            <c:dLbl>
              <c:idx val="0"/>
              <c:layout>
                <c:manualLayout>
                  <c:x val="-5.4041190302081689E-2"/>
                  <c:y val="0.15347652376786236"/>
                </c:manualLayout>
              </c:layout>
              <c:tx>
                <c:rich>
                  <a:bodyPr/>
                  <a:lstStyle/>
                  <a:p>
                    <a:pPr>
                      <a:defRPr b="1" cap="none" spc="50">
                        <a:ln w="13500">
                          <a:solidFill>
                            <a:schemeClr val="accent1">
                              <a:shade val="2500"/>
                              <a:alpha val="65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tint val="3000"/>
                            <a:alpha val="95000"/>
                          </a:schemeClr>
                        </a:solidFill>
                        <a:effectLst>
                          <a:innerShdw blurRad="50900" dist="38500" dir="13500000">
                            <a:srgbClr val="000000">
                              <a:alpha val="60000"/>
                            </a:srgbClr>
                          </a:innerShdw>
                        </a:effectLst>
                      </a:defRPr>
                    </a:pPr>
                    <a:r>
                      <a:rPr lang="ru-RU" dirty="0" smtClean="0"/>
                      <a:t>10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239-4BE3-A571-2D346E0BD62C}"/>
                </c:ext>
              </c:extLst>
            </c:dLbl>
            <c:dLbl>
              <c:idx val="1"/>
              <c:layout>
                <c:manualLayout>
                  <c:x val="-0.15054419323596227"/>
                  <c:y val="-6.3693350831146106E-2"/>
                </c:manualLayout>
              </c:layout>
              <c:tx>
                <c:rich>
                  <a:bodyPr/>
                  <a:lstStyle/>
                  <a:p>
                    <a:pPr>
                      <a:defRPr b="1" cap="none" spc="50">
                        <a:ln w="13500">
                          <a:solidFill>
                            <a:schemeClr val="accent1">
                              <a:shade val="2500"/>
                              <a:alpha val="65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tint val="3000"/>
                            <a:alpha val="95000"/>
                          </a:schemeClr>
                        </a:solidFill>
                        <a:effectLst>
                          <a:innerShdw blurRad="50900" dist="38500" dir="13500000">
                            <a:srgbClr val="000000">
                              <a:alpha val="60000"/>
                            </a:srgbClr>
                          </a:innerShdw>
                        </a:effectLst>
                      </a:defRPr>
                    </a:pPr>
                    <a:r>
                      <a:rPr lang="ru-RU" dirty="0" smtClean="0"/>
                      <a:t>49,9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3841847547987626"/>
                  <c:y val="7.8199912510936137E-2"/>
                </c:manualLayout>
              </c:layout>
              <c:tx>
                <c:rich>
                  <a:bodyPr/>
                  <a:lstStyle/>
                  <a:p>
                    <a:pPr>
                      <a:defRPr b="0" cap="none" spc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defRPr>
                    </a:pPr>
                    <a:r>
                      <a:rPr lang="ru-RU" dirty="0" smtClean="0"/>
                      <a:t>40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239-4BE3-A571-2D346E0BD62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ВРАЧИ</c:v>
                </c:pt>
                <c:pt idx="1">
                  <c:v>СРЕДНИЕ МЕД. РАБОТНИКИ</c:v>
                </c:pt>
                <c:pt idx="2">
                  <c:v>МЛАДШИЙ МЕД И ПР. ПЕРСОНАЛ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33</c:v>
                </c:pt>
                <c:pt idx="1">
                  <c:v>169</c:v>
                </c:pt>
                <c:pt idx="2">
                  <c:v>150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239-4BE3-A571-2D346E0BD62C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хояйствующий субъкт</c:v>
                </c:pt>
                <c:pt idx="1">
                  <c:v>предприниматели 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191</c:v>
                </c:pt>
                <c:pt idx="1">
                  <c:v>296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7B9-4205-A50F-A760648E713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хояйствующий субъкт</c:v>
                </c:pt>
                <c:pt idx="1">
                  <c:v>предприниматели 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178</c:v>
                </c:pt>
                <c:pt idx="1">
                  <c:v>295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7B9-4205-A50F-A760648E71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4"/>
        <c:axId val="198768896"/>
        <c:axId val="198582272"/>
      </c:barChart>
      <c:catAx>
        <c:axId val="19876889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98582272"/>
        <c:crosses val="autoZero"/>
        <c:auto val="1"/>
        <c:lblAlgn val="ctr"/>
        <c:lblOffset val="100"/>
        <c:noMultiLvlLbl val="0"/>
      </c:catAx>
      <c:valAx>
        <c:axId val="1985822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defRPr>
            </a:pPr>
            <a:endParaRPr lang="ru-RU"/>
          </a:p>
        </c:txPr>
        <c:crossAx val="19876889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="1" cap="all" spc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defRPr>
            </a:pPr>
            <a:r>
              <a:rPr lang="ru-RU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РЕГИСТРИРУЕМОЕ КОЛИЧЕСТВО ПРЕСТУПЛЕНИЙ </a:t>
            </a:r>
            <a:endParaRPr lang="ru-RU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8.8020854455905087E-2"/>
          <c:y val="0.19827587447270345"/>
          <c:w val="0.73923471371634097"/>
          <c:h val="0.756223870532704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rgbClr val="FFC00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3DA-4B92-BAC6-BFD6728B4ED8}"/>
              </c:ext>
            </c:extLst>
          </c:dPt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3DA-4B92-BAC6-BFD6728B4ED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rgbClr val="1E530D"/>
            </a:solidFill>
            <a:ln w="25400" cap="flat" cmpd="sng" algn="ctr">
              <a:solidFill>
                <a:schemeClr val="accent5">
                  <a:shade val="50000"/>
                </a:schemeClr>
              </a:solidFill>
              <a:prstDash val="solid"/>
            </a:ln>
            <a:effectLst/>
          </c:spPr>
          <c:invertIfNegative val="0"/>
          <c:dLbls>
            <c:dLbl>
              <c:idx val="0"/>
              <c:layout>
                <c:manualLayout>
                  <c:x val="0.13412833060711341"/>
                  <c:y val="0.38008228401596883"/>
                </c:manualLayout>
              </c:layout>
              <c:tx>
                <c:rich>
                  <a:bodyPr/>
                  <a:lstStyle/>
                  <a:p>
                    <a:pPr>
                      <a:defRPr b="1"/>
                    </a:pPr>
                    <a:r>
                      <a:rPr lang="ru-RU" b="1" dirty="0" smtClean="0"/>
                      <a:t>124,6%</a:t>
                    </a:r>
                    <a:endParaRPr lang="en-US" b="1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3DA-4B92-BAC6-BFD6728B4ED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3DA-4B92-BAC6-BFD6728B4ED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83"/>
        <c:overlap val="-2"/>
        <c:axId val="198408064"/>
        <c:axId val="198409600"/>
      </c:barChart>
      <c:catAx>
        <c:axId val="198408064"/>
        <c:scaling>
          <c:orientation val="minMax"/>
        </c:scaling>
        <c:delete val="1"/>
        <c:axPos val="b"/>
        <c:numFmt formatCode="General" sourceLinked="0"/>
        <c:majorTickMark val="none"/>
        <c:minorTickMark val="none"/>
        <c:tickLblPos val="nextTo"/>
        <c:crossAx val="198409600"/>
        <c:crosses val="autoZero"/>
        <c:auto val="1"/>
        <c:lblAlgn val="ctr"/>
        <c:lblOffset val="100"/>
        <c:noMultiLvlLbl val="0"/>
      </c:catAx>
      <c:valAx>
        <c:axId val="198409600"/>
        <c:scaling>
          <c:orientation val="minMax"/>
          <c:max val="250"/>
          <c:min val="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noFill/>
          <a:ln w="38100" cap="flat" cmpd="sng" algn="ctr">
            <a:solidFill>
              <a:schemeClr val="accent4"/>
            </a:solidFill>
            <a:prstDash val="solid"/>
          </a:ln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c:spPr>
        <c:txPr>
          <a:bodyPr/>
          <a:lstStyle/>
          <a:p>
            <a:pPr>
              <a:defRPr b="1" cap="all" spc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8408064"/>
        <c:crosses val="autoZero"/>
        <c:crossBetween val="between"/>
      </c:valAx>
    </c:plotArea>
    <c:legend>
      <c:legendPos val="r"/>
      <c:legendEntry>
        <c:idx val="2"/>
        <c:delete val="1"/>
      </c:legendEntry>
      <c:layout>
        <c:manualLayout>
          <c:xMode val="edge"/>
          <c:yMode val="edge"/>
          <c:x val="0.74562692356220062"/>
          <c:y val="0.3872386787794479"/>
          <c:w val="0.19329687859083719"/>
          <c:h val="0.19509144794717292"/>
        </c:manualLayout>
      </c:layout>
      <c:overlay val="0"/>
      <c:txPr>
        <a:bodyPr/>
        <a:lstStyle/>
        <a:p>
          <a:pPr>
            <a:defRPr b="1" cap="all" spc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F27953-EABD-4427-AB8A-A7527DD7494F}" type="doc">
      <dgm:prSet loTypeId="urn:microsoft.com/office/officeart/2011/layout/TabList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63D236-0B0A-42C0-AB4D-C04EFB548740}">
      <dgm:prSet phldrT="[Текст]" custT="1"/>
      <dgm:spPr/>
      <dgm:t>
        <a:bodyPr/>
        <a:lstStyle/>
        <a:p>
          <a:pPr algn="r"/>
          <a:r>
            <a:rPr lang="ru-RU" sz="2000" b="1" cap="all" spc="0" dirty="0" smtClean="0">
              <a:ln w="9000" cmpd="sng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rPr>
            <a:t>СНИЖЕНИЕ ПОСТУПЛЕНИЙ ПО НАЛОГУ НА ДОХОДЫ ФИЗИЧЕСКИХ ЛИЦ В СВЯЗИ СО СНИЖЕНИЕМ ПОСТУПЛЕНИЙ ОТ Налогоплательщиков РАЙОНА, А ТАКЖЕ ОТСУТСТВИЕМ РОСТА ДОХОДОВ НАСЕЛЕНИЯ (97,9%)</a:t>
          </a:r>
          <a:endParaRPr lang="ru-RU" sz="1400" dirty="0"/>
        </a:p>
      </dgm:t>
    </dgm:pt>
    <dgm:pt modelId="{38111D62-081F-425C-84AB-AA3A2DBBA5C8}" type="sibTrans" cxnId="{A18A09CA-BBC1-43E5-BBC8-B6A5187DE470}">
      <dgm:prSet/>
      <dgm:spPr/>
      <dgm:t>
        <a:bodyPr/>
        <a:lstStyle/>
        <a:p>
          <a:pPr algn="r"/>
          <a:endParaRPr lang="ru-RU" sz="1400"/>
        </a:p>
      </dgm:t>
    </dgm:pt>
    <dgm:pt modelId="{0B932E63-FF37-4A71-A7B7-51D266F9CD73}" type="parTrans" cxnId="{A18A09CA-BBC1-43E5-BBC8-B6A5187DE470}">
      <dgm:prSet/>
      <dgm:spPr/>
      <dgm:t>
        <a:bodyPr/>
        <a:lstStyle/>
        <a:p>
          <a:pPr algn="r"/>
          <a:endParaRPr lang="ru-RU" sz="1400"/>
        </a:p>
      </dgm:t>
    </dgm:pt>
    <dgm:pt modelId="{ECF30150-943B-4A12-A824-CBA54B716C9F}">
      <dgm:prSet phldrT="[Текст]" custT="1"/>
      <dgm:spPr>
        <a:solidFill>
          <a:schemeClr val="accent3">
            <a:lumMod val="50000"/>
          </a:schemeClr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pPr algn="r"/>
          <a:r>
            <a:rPr lang="ru-RU" sz="2000" b="1" dirty="0" smtClean="0"/>
            <a:t> </a:t>
          </a:r>
          <a:r>
            <a:rPr lang="ru-RU" sz="3200" b="1" dirty="0" smtClean="0"/>
            <a:t>НАЛОГИ</a:t>
          </a:r>
          <a:endParaRPr lang="ru-RU" sz="3200" b="1" dirty="0"/>
        </a:p>
      </dgm:t>
    </dgm:pt>
    <dgm:pt modelId="{BE11326A-226D-495D-9EBA-C2DFB9CC8F10}" type="sibTrans" cxnId="{68B58A76-632F-4091-9D6E-FAF9984E3D84}">
      <dgm:prSet/>
      <dgm:spPr/>
      <dgm:t>
        <a:bodyPr/>
        <a:lstStyle/>
        <a:p>
          <a:pPr algn="r"/>
          <a:endParaRPr lang="ru-RU" sz="1400"/>
        </a:p>
      </dgm:t>
    </dgm:pt>
    <dgm:pt modelId="{A40E6214-24AE-49A9-8D10-E7E6D44E9D8B}" type="parTrans" cxnId="{68B58A76-632F-4091-9D6E-FAF9984E3D84}">
      <dgm:prSet/>
      <dgm:spPr/>
      <dgm:t>
        <a:bodyPr/>
        <a:lstStyle/>
        <a:p>
          <a:pPr algn="r"/>
          <a:endParaRPr lang="ru-RU" sz="1400"/>
        </a:p>
      </dgm:t>
    </dgm:pt>
    <dgm:pt modelId="{9C1C9801-F09C-49EE-9E08-D778E5777966}" type="pres">
      <dgm:prSet presAssocID="{D7F27953-EABD-4427-AB8A-A7527DD7494F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6CE5C178-0083-408C-970C-61384282E9CB}" type="pres">
      <dgm:prSet presAssocID="{ECF30150-943B-4A12-A824-CBA54B716C9F}" presName="composite" presStyleCnt="0"/>
      <dgm:spPr/>
    </dgm:pt>
    <dgm:pt modelId="{82C51124-72C7-4EE1-B56B-E33418F20224}" type="pres">
      <dgm:prSet presAssocID="{ECF30150-943B-4A12-A824-CBA54B716C9F}" presName="FirstChild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A4FFA5-48E2-4867-93EA-64FB6404CA4B}" type="pres">
      <dgm:prSet presAssocID="{ECF30150-943B-4A12-A824-CBA54B716C9F}" presName="Parent" presStyleLbl="alignNode1" presStyleIdx="0" presStyleCnt="1" custScaleY="69431" custLinFactY="-5186" custLinFactNeighborX="151" custLinFactNeighborY="-100000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D10EE-1A37-4ED0-A703-9245612E7546}" type="pres">
      <dgm:prSet presAssocID="{ECF30150-943B-4A12-A824-CBA54B716C9F}" presName="Accent" presStyleLbl="parChTrans1D1" presStyleIdx="0" presStyleCnt="1"/>
      <dgm:spPr/>
    </dgm:pt>
  </dgm:ptLst>
  <dgm:cxnLst>
    <dgm:cxn modelId="{16FE2BF3-727F-49BF-966E-57336401371F}" type="presOf" srcId="{ECF30150-943B-4A12-A824-CBA54B716C9F}" destId="{1FA4FFA5-48E2-4867-93EA-64FB6404CA4B}" srcOrd="0" destOrd="0" presId="urn:microsoft.com/office/officeart/2011/layout/TabList"/>
    <dgm:cxn modelId="{3A3D2B9F-089B-43F6-90AE-9125C3B62F63}" type="presOf" srcId="{1D63D236-0B0A-42C0-AB4D-C04EFB548740}" destId="{82C51124-72C7-4EE1-B56B-E33418F20224}" srcOrd="0" destOrd="0" presId="urn:microsoft.com/office/officeart/2011/layout/TabList"/>
    <dgm:cxn modelId="{68B58A76-632F-4091-9D6E-FAF9984E3D84}" srcId="{D7F27953-EABD-4427-AB8A-A7527DD7494F}" destId="{ECF30150-943B-4A12-A824-CBA54B716C9F}" srcOrd="0" destOrd="0" parTransId="{A40E6214-24AE-49A9-8D10-E7E6D44E9D8B}" sibTransId="{BE11326A-226D-495D-9EBA-C2DFB9CC8F10}"/>
    <dgm:cxn modelId="{A18A09CA-BBC1-43E5-BBC8-B6A5187DE470}" srcId="{ECF30150-943B-4A12-A824-CBA54B716C9F}" destId="{1D63D236-0B0A-42C0-AB4D-C04EFB548740}" srcOrd="0" destOrd="0" parTransId="{0B932E63-FF37-4A71-A7B7-51D266F9CD73}" sibTransId="{38111D62-081F-425C-84AB-AA3A2DBBA5C8}"/>
    <dgm:cxn modelId="{4894BBDC-1FFF-432A-BC40-BDB2442DE13E}" type="presOf" srcId="{D7F27953-EABD-4427-AB8A-A7527DD7494F}" destId="{9C1C9801-F09C-49EE-9E08-D778E5777966}" srcOrd="0" destOrd="0" presId="urn:microsoft.com/office/officeart/2011/layout/TabList"/>
    <dgm:cxn modelId="{B0A5DBAC-9894-4C27-993A-02C08D4E81BB}" type="presParOf" srcId="{9C1C9801-F09C-49EE-9E08-D778E5777966}" destId="{6CE5C178-0083-408C-970C-61384282E9CB}" srcOrd="0" destOrd="0" presId="urn:microsoft.com/office/officeart/2011/layout/TabList"/>
    <dgm:cxn modelId="{9CBA8682-1FFE-44FC-8283-6713D3280E1E}" type="presParOf" srcId="{6CE5C178-0083-408C-970C-61384282E9CB}" destId="{82C51124-72C7-4EE1-B56B-E33418F20224}" srcOrd="0" destOrd="0" presId="urn:microsoft.com/office/officeart/2011/layout/TabList"/>
    <dgm:cxn modelId="{ED046AD2-38BE-42DF-B1DE-D26DEC909D4A}" type="presParOf" srcId="{6CE5C178-0083-408C-970C-61384282E9CB}" destId="{1FA4FFA5-48E2-4867-93EA-64FB6404CA4B}" srcOrd="1" destOrd="0" presId="urn:microsoft.com/office/officeart/2011/layout/TabList"/>
    <dgm:cxn modelId="{4E7B220B-0F3E-4F9E-B8FE-C7D7E25ED37A}" type="presParOf" srcId="{6CE5C178-0083-408C-970C-61384282E9CB}" destId="{0C9D10EE-1A37-4ED0-A703-9245612E7546}" srcOrd="2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64EB79-741E-4347-B4CB-75F8ECB9F1A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CFA59BE-8254-4DB0-9FD0-57861892A763}">
      <dgm:prSet phldrT="[Текст]"/>
      <dgm:spPr/>
      <dgm:t>
        <a:bodyPr/>
        <a:lstStyle/>
        <a:p>
          <a:r>
            <a:rPr lang="ru-RU" b="1" dirty="0" smtClean="0"/>
            <a:t>Средства муниципального бюджета</a:t>
          </a:r>
        </a:p>
        <a:p>
          <a:r>
            <a:rPr lang="ru-RU" b="1" dirty="0" smtClean="0"/>
            <a:t>3 122 975 руб.</a:t>
          </a:r>
          <a:endParaRPr lang="ru-RU" b="1" dirty="0"/>
        </a:p>
      </dgm:t>
    </dgm:pt>
    <dgm:pt modelId="{DF42F67D-FEF3-4839-809B-B9BA56253E7B}" type="parTrans" cxnId="{3FA3A906-8EBC-43E6-91A8-17A4785DD486}">
      <dgm:prSet/>
      <dgm:spPr/>
      <dgm:t>
        <a:bodyPr/>
        <a:lstStyle/>
        <a:p>
          <a:endParaRPr lang="ru-RU"/>
        </a:p>
      </dgm:t>
    </dgm:pt>
    <dgm:pt modelId="{B5AAE5E6-FDF2-406B-84E8-40FDDFB8EB4D}" type="sibTrans" cxnId="{3FA3A906-8EBC-43E6-91A8-17A4785DD486}">
      <dgm:prSet/>
      <dgm:spPr/>
      <dgm:t>
        <a:bodyPr/>
        <a:lstStyle/>
        <a:p>
          <a:endParaRPr lang="ru-RU"/>
        </a:p>
      </dgm:t>
    </dgm:pt>
    <dgm:pt modelId="{2BDD6325-2480-4D82-8613-E4FEFBBF770E}">
      <dgm:prSet phldrT="[Текст]"/>
      <dgm:spPr/>
      <dgm:t>
        <a:bodyPr/>
        <a:lstStyle/>
        <a:p>
          <a:r>
            <a:rPr lang="ru-RU" b="1" dirty="0" smtClean="0"/>
            <a:t>Льготные коммунальные выплаты</a:t>
          </a:r>
        </a:p>
        <a:p>
          <a:r>
            <a:rPr lang="ru-RU" b="1" dirty="0" smtClean="0"/>
            <a:t>1 204 940 руб.</a:t>
          </a:r>
          <a:endParaRPr lang="ru-RU" b="1" dirty="0"/>
        </a:p>
      </dgm:t>
    </dgm:pt>
    <dgm:pt modelId="{D58CF104-851D-4FA7-94BC-D3373F7A3804}" type="parTrans" cxnId="{7C843C34-154D-4C97-A7A4-E8F273D7E9BF}">
      <dgm:prSet/>
      <dgm:spPr/>
      <dgm:t>
        <a:bodyPr/>
        <a:lstStyle/>
        <a:p>
          <a:endParaRPr lang="ru-RU"/>
        </a:p>
      </dgm:t>
    </dgm:pt>
    <dgm:pt modelId="{3C51CF81-2B41-4E16-B853-54EF14CE924B}" type="sibTrans" cxnId="{7C843C34-154D-4C97-A7A4-E8F273D7E9BF}">
      <dgm:prSet/>
      <dgm:spPr/>
      <dgm:t>
        <a:bodyPr/>
        <a:lstStyle/>
        <a:p>
          <a:endParaRPr lang="ru-RU"/>
        </a:p>
      </dgm:t>
    </dgm:pt>
    <dgm:pt modelId="{96E01EC7-636E-4783-A9A8-DBEDEA89552B}">
      <dgm:prSet phldrT="[Текст]"/>
      <dgm:spPr/>
      <dgm:t>
        <a:bodyPr/>
        <a:lstStyle/>
        <a:p>
          <a:r>
            <a:rPr lang="ru-RU" b="1" dirty="0" smtClean="0"/>
            <a:t>Капитальный ремонт</a:t>
          </a:r>
        </a:p>
        <a:p>
          <a:r>
            <a:rPr lang="ru-RU" b="1" dirty="0" smtClean="0"/>
            <a:t>100 000 руб.</a:t>
          </a:r>
          <a:endParaRPr lang="ru-RU" b="1" dirty="0"/>
        </a:p>
      </dgm:t>
    </dgm:pt>
    <dgm:pt modelId="{FB13D4F7-0070-4ECB-8681-290D7EA3E4FC}" type="parTrans" cxnId="{25466B77-5EA4-4827-A739-D07B4DF1CEC3}">
      <dgm:prSet/>
      <dgm:spPr/>
      <dgm:t>
        <a:bodyPr/>
        <a:lstStyle/>
        <a:p>
          <a:endParaRPr lang="ru-RU"/>
        </a:p>
      </dgm:t>
    </dgm:pt>
    <dgm:pt modelId="{3DC9C36D-CC1B-45AA-81AD-4C2CC6231FC7}" type="sibTrans" cxnId="{25466B77-5EA4-4827-A739-D07B4DF1CEC3}">
      <dgm:prSet/>
      <dgm:spPr/>
      <dgm:t>
        <a:bodyPr/>
        <a:lstStyle/>
        <a:p>
          <a:endParaRPr lang="ru-RU"/>
        </a:p>
      </dgm:t>
    </dgm:pt>
    <dgm:pt modelId="{0CEAF1DB-AF08-4A22-9B3D-2AB000BA927C}">
      <dgm:prSet phldrT="[Текст]"/>
      <dgm:spPr/>
      <dgm:t>
        <a:bodyPr/>
        <a:lstStyle/>
        <a:p>
          <a:r>
            <a:rPr lang="ru-RU" b="1" dirty="0" smtClean="0"/>
            <a:t>Сметная документация</a:t>
          </a:r>
        </a:p>
        <a:p>
          <a:r>
            <a:rPr lang="ru-RU" b="1" dirty="0" smtClean="0"/>
            <a:t>93700 руб.</a:t>
          </a:r>
          <a:endParaRPr lang="ru-RU" b="1" dirty="0"/>
        </a:p>
      </dgm:t>
    </dgm:pt>
    <dgm:pt modelId="{0E1F0B32-EF16-4906-895C-B1E83467B28D}" type="parTrans" cxnId="{E026EC9F-AC22-4061-9C5C-481CF10E6713}">
      <dgm:prSet/>
      <dgm:spPr/>
      <dgm:t>
        <a:bodyPr/>
        <a:lstStyle/>
        <a:p>
          <a:endParaRPr lang="ru-RU"/>
        </a:p>
      </dgm:t>
    </dgm:pt>
    <dgm:pt modelId="{0F3117CA-7AB8-48C3-820B-21F784927EE0}" type="sibTrans" cxnId="{E026EC9F-AC22-4061-9C5C-481CF10E6713}">
      <dgm:prSet/>
      <dgm:spPr/>
      <dgm:t>
        <a:bodyPr/>
        <a:lstStyle/>
        <a:p>
          <a:endParaRPr lang="ru-RU"/>
        </a:p>
      </dgm:t>
    </dgm:pt>
    <dgm:pt modelId="{230F66AB-65F5-4E12-AD77-F247DB6723B5}">
      <dgm:prSet phldrT="[Текст]"/>
      <dgm:spPr/>
      <dgm:t>
        <a:bodyPr/>
        <a:lstStyle/>
        <a:p>
          <a:r>
            <a:rPr lang="ru-RU" dirty="0" smtClean="0"/>
            <a:t>Противодействие наркотикам</a:t>
          </a:r>
        </a:p>
        <a:p>
          <a:r>
            <a:rPr lang="ru-RU" b="1" dirty="0" smtClean="0"/>
            <a:t>30 000 руб</a:t>
          </a:r>
          <a:r>
            <a:rPr lang="ru-RU" dirty="0" smtClean="0"/>
            <a:t>.</a:t>
          </a:r>
          <a:endParaRPr lang="ru-RU" dirty="0"/>
        </a:p>
      </dgm:t>
    </dgm:pt>
    <dgm:pt modelId="{002C4E00-3FB2-4900-8546-D932E39E1A4A}" type="parTrans" cxnId="{70680861-0036-4893-8240-AB95B1F37C69}">
      <dgm:prSet/>
      <dgm:spPr/>
      <dgm:t>
        <a:bodyPr/>
        <a:lstStyle/>
        <a:p>
          <a:endParaRPr lang="ru-RU"/>
        </a:p>
      </dgm:t>
    </dgm:pt>
    <dgm:pt modelId="{11865B2D-346A-4D3F-865E-1C9E8A6FDD1B}" type="sibTrans" cxnId="{70680861-0036-4893-8240-AB95B1F37C69}">
      <dgm:prSet/>
      <dgm:spPr/>
      <dgm:t>
        <a:bodyPr/>
        <a:lstStyle/>
        <a:p>
          <a:endParaRPr lang="ru-RU"/>
        </a:p>
      </dgm:t>
    </dgm:pt>
    <dgm:pt modelId="{88A02AFE-640A-40BF-A8A7-DE9DFA9429C2}">
      <dgm:prSet phldrT="[Текст]"/>
      <dgm:spPr/>
      <dgm:t>
        <a:bodyPr/>
        <a:lstStyle/>
        <a:p>
          <a:r>
            <a:rPr lang="ru-RU" b="1" dirty="0" smtClean="0"/>
            <a:t>Приобретение ГСМ</a:t>
          </a:r>
        </a:p>
        <a:p>
          <a:r>
            <a:rPr lang="ru-RU" b="1" dirty="0" smtClean="0"/>
            <a:t>204 634 руб.</a:t>
          </a:r>
          <a:endParaRPr lang="ru-RU" b="1" dirty="0"/>
        </a:p>
      </dgm:t>
    </dgm:pt>
    <dgm:pt modelId="{967EA106-A66A-4100-B05E-5239EE99E562}" type="parTrans" cxnId="{3C746EFD-9D59-4DD6-BADA-8BBFEB313351}">
      <dgm:prSet/>
      <dgm:spPr/>
      <dgm:t>
        <a:bodyPr/>
        <a:lstStyle/>
        <a:p>
          <a:endParaRPr lang="ru-RU"/>
        </a:p>
      </dgm:t>
    </dgm:pt>
    <dgm:pt modelId="{69DEFCE8-2FB0-457E-8C0D-EBDBC74A5E2B}" type="sibTrans" cxnId="{3C746EFD-9D59-4DD6-BADA-8BBFEB313351}">
      <dgm:prSet/>
      <dgm:spPr/>
      <dgm:t>
        <a:bodyPr/>
        <a:lstStyle/>
        <a:p>
          <a:endParaRPr lang="ru-RU"/>
        </a:p>
      </dgm:t>
    </dgm:pt>
    <dgm:pt modelId="{35495EB0-FC3E-45C0-99CC-B443DE10837F}" type="pres">
      <dgm:prSet presAssocID="{2F64EB79-741E-4347-B4CB-75F8ECB9F1A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D7146E1-7D59-4004-9619-B00924B114A5}" type="pres">
      <dgm:prSet presAssocID="{FCFA59BE-8254-4DB0-9FD0-57861892A763}" presName="hierRoot1" presStyleCnt="0"/>
      <dgm:spPr/>
    </dgm:pt>
    <dgm:pt modelId="{096ED2DE-0250-4192-B930-14E797210096}" type="pres">
      <dgm:prSet presAssocID="{FCFA59BE-8254-4DB0-9FD0-57861892A763}" presName="composite" presStyleCnt="0"/>
      <dgm:spPr/>
    </dgm:pt>
    <dgm:pt modelId="{DF009FF1-50E4-458C-A402-D6047FC74DAD}" type="pres">
      <dgm:prSet presAssocID="{FCFA59BE-8254-4DB0-9FD0-57861892A763}" presName="background" presStyleLbl="node0" presStyleIdx="0" presStyleCnt="1"/>
      <dgm:spPr/>
    </dgm:pt>
    <dgm:pt modelId="{9A5877B3-DC35-45F4-BE45-E6A0D1D37461}" type="pres">
      <dgm:prSet presAssocID="{FCFA59BE-8254-4DB0-9FD0-57861892A763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C8ED8D-D063-498A-97A2-BFFB4B82F916}" type="pres">
      <dgm:prSet presAssocID="{FCFA59BE-8254-4DB0-9FD0-57861892A763}" presName="hierChild2" presStyleCnt="0"/>
      <dgm:spPr/>
    </dgm:pt>
    <dgm:pt modelId="{BBCFD46C-918E-4936-84DC-96755EC28B57}" type="pres">
      <dgm:prSet presAssocID="{D58CF104-851D-4FA7-94BC-D3373F7A3804}" presName="Name10" presStyleLbl="parChTrans1D2" presStyleIdx="0" presStyleCnt="5"/>
      <dgm:spPr/>
      <dgm:t>
        <a:bodyPr/>
        <a:lstStyle/>
        <a:p>
          <a:endParaRPr lang="ru-RU"/>
        </a:p>
      </dgm:t>
    </dgm:pt>
    <dgm:pt modelId="{69D1CD3F-6613-4A10-8723-30A91CF0ACB7}" type="pres">
      <dgm:prSet presAssocID="{2BDD6325-2480-4D82-8613-E4FEFBBF770E}" presName="hierRoot2" presStyleCnt="0"/>
      <dgm:spPr/>
    </dgm:pt>
    <dgm:pt modelId="{6793F92C-7FD1-4A6C-A01B-088B38B8AD45}" type="pres">
      <dgm:prSet presAssocID="{2BDD6325-2480-4D82-8613-E4FEFBBF770E}" presName="composite2" presStyleCnt="0"/>
      <dgm:spPr/>
    </dgm:pt>
    <dgm:pt modelId="{8FFBC5D3-DDF6-4AF5-92B1-B1A75C85EFA4}" type="pres">
      <dgm:prSet presAssocID="{2BDD6325-2480-4D82-8613-E4FEFBBF770E}" presName="background2" presStyleLbl="node2" presStyleIdx="0" presStyleCnt="5"/>
      <dgm:spPr/>
    </dgm:pt>
    <dgm:pt modelId="{2BE46EE7-7B1A-4DBB-935B-30F5339DD44C}" type="pres">
      <dgm:prSet presAssocID="{2BDD6325-2480-4D82-8613-E4FEFBBF770E}" presName="text2" presStyleLbl="fgAcc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1EE100-A879-41A6-B4EF-FC67C33E01F2}" type="pres">
      <dgm:prSet presAssocID="{2BDD6325-2480-4D82-8613-E4FEFBBF770E}" presName="hierChild3" presStyleCnt="0"/>
      <dgm:spPr/>
    </dgm:pt>
    <dgm:pt modelId="{24E6F6DB-5BC2-4A8F-9620-D27E206BF799}" type="pres">
      <dgm:prSet presAssocID="{967EA106-A66A-4100-B05E-5239EE99E562}" presName="Name10" presStyleLbl="parChTrans1D2" presStyleIdx="1" presStyleCnt="5"/>
      <dgm:spPr/>
      <dgm:t>
        <a:bodyPr/>
        <a:lstStyle/>
        <a:p>
          <a:endParaRPr lang="ru-RU"/>
        </a:p>
      </dgm:t>
    </dgm:pt>
    <dgm:pt modelId="{B03D0D46-E000-49EC-B601-168E2FCC0AA8}" type="pres">
      <dgm:prSet presAssocID="{88A02AFE-640A-40BF-A8A7-DE9DFA9429C2}" presName="hierRoot2" presStyleCnt="0"/>
      <dgm:spPr/>
    </dgm:pt>
    <dgm:pt modelId="{38028112-750F-44A4-88FF-5BB81BC013E7}" type="pres">
      <dgm:prSet presAssocID="{88A02AFE-640A-40BF-A8A7-DE9DFA9429C2}" presName="composite2" presStyleCnt="0"/>
      <dgm:spPr/>
    </dgm:pt>
    <dgm:pt modelId="{2E0CFF17-2D34-4DA8-90C0-C93F8B911D10}" type="pres">
      <dgm:prSet presAssocID="{88A02AFE-640A-40BF-A8A7-DE9DFA9429C2}" presName="background2" presStyleLbl="node2" presStyleIdx="1" presStyleCnt="5"/>
      <dgm:spPr/>
    </dgm:pt>
    <dgm:pt modelId="{2C3DE092-1056-48BE-B5D5-54141EEC39ED}" type="pres">
      <dgm:prSet presAssocID="{88A02AFE-640A-40BF-A8A7-DE9DFA9429C2}" presName="text2" presStyleLbl="fgAcc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6E35B8C-29F2-4363-A2F2-14DA95FA8873}" type="pres">
      <dgm:prSet presAssocID="{88A02AFE-640A-40BF-A8A7-DE9DFA9429C2}" presName="hierChild3" presStyleCnt="0"/>
      <dgm:spPr/>
    </dgm:pt>
    <dgm:pt modelId="{04AC3585-7B2F-428B-9633-E09C83C9E3EF}" type="pres">
      <dgm:prSet presAssocID="{FB13D4F7-0070-4ECB-8681-290D7EA3E4FC}" presName="Name10" presStyleLbl="parChTrans1D2" presStyleIdx="2" presStyleCnt="5"/>
      <dgm:spPr/>
      <dgm:t>
        <a:bodyPr/>
        <a:lstStyle/>
        <a:p>
          <a:endParaRPr lang="ru-RU"/>
        </a:p>
      </dgm:t>
    </dgm:pt>
    <dgm:pt modelId="{A5C421BD-D4A0-4206-97E2-25E2E5BD8B22}" type="pres">
      <dgm:prSet presAssocID="{96E01EC7-636E-4783-A9A8-DBEDEA89552B}" presName="hierRoot2" presStyleCnt="0"/>
      <dgm:spPr/>
    </dgm:pt>
    <dgm:pt modelId="{F2042B05-37AB-4442-96EA-CA889AA061C3}" type="pres">
      <dgm:prSet presAssocID="{96E01EC7-636E-4783-A9A8-DBEDEA89552B}" presName="composite2" presStyleCnt="0"/>
      <dgm:spPr/>
    </dgm:pt>
    <dgm:pt modelId="{43E161B1-BBF6-4039-9205-3A08B878364F}" type="pres">
      <dgm:prSet presAssocID="{96E01EC7-636E-4783-A9A8-DBEDEA89552B}" presName="background2" presStyleLbl="node2" presStyleIdx="2" presStyleCnt="5"/>
      <dgm:spPr/>
    </dgm:pt>
    <dgm:pt modelId="{C719BE9C-FC8C-4C5C-A71E-D525831ED3D7}" type="pres">
      <dgm:prSet presAssocID="{96E01EC7-636E-4783-A9A8-DBEDEA89552B}" presName="text2" presStyleLbl="fgAcc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C5B150F-01F5-4B61-9E15-F728947D34C5}" type="pres">
      <dgm:prSet presAssocID="{96E01EC7-636E-4783-A9A8-DBEDEA89552B}" presName="hierChild3" presStyleCnt="0"/>
      <dgm:spPr/>
    </dgm:pt>
    <dgm:pt modelId="{EB65F763-EBF0-43C8-B5C8-61F90C8E15EE}" type="pres">
      <dgm:prSet presAssocID="{002C4E00-3FB2-4900-8546-D932E39E1A4A}" presName="Name10" presStyleLbl="parChTrans1D2" presStyleIdx="3" presStyleCnt="5"/>
      <dgm:spPr/>
      <dgm:t>
        <a:bodyPr/>
        <a:lstStyle/>
        <a:p>
          <a:endParaRPr lang="ru-RU"/>
        </a:p>
      </dgm:t>
    </dgm:pt>
    <dgm:pt modelId="{86357295-0DA2-423C-BC73-15BEA07DFC64}" type="pres">
      <dgm:prSet presAssocID="{230F66AB-65F5-4E12-AD77-F247DB6723B5}" presName="hierRoot2" presStyleCnt="0"/>
      <dgm:spPr/>
    </dgm:pt>
    <dgm:pt modelId="{05D7CB19-7E59-4C4F-92E1-B4E408167280}" type="pres">
      <dgm:prSet presAssocID="{230F66AB-65F5-4E12-AD77-F247DB6723B5}" presName="composite2" presStyleCnt="0"/>
      <dgm:spPr/>
    </dgm:pt>
    <dgm:pt modelId="{FE47E2E0-6E5A-46CB-BD2C-16B54BCC12C9}" type="pres">
      <dgm:prSet presAssocID="{230F66AB-65F5-4E12-AD77-F247DB6723B5}" presName="background2" presStyleLbl="node2" presStyleIdx="3" presStyleCnt="5"/>
      <dgm:spPr/>
    </dgm:pt>
    <dgm:pt modelId="{67FE83ED-72E8-413A-BCFE-036AF2B72C2B}" type="pres">
      <dgm:prSet presAssocID="{230F66AB-65F5-4E12-AD77-F247DB6723B5}" presName="text2" presStyleLbl="fgAcc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D815304-2620-4FD8-B1DE-3ACCADF1B56E}" type="pres">
      <dgm:prSet presAssocID="{230F66AB-65F5-4E12-AD77-F247DB6723B5}" presName="hierChild3" presStyleCnt="0"/>
      <dgm:spPr/>
    </dgm:pt>
    <dgm:pt modelId="{5C98C257-5B1A-4C18-8EE8-77D73B84658C}" type="pres">
      <dgm:prSet presAssocID="{0E1F0B32-EF16-4906-895C-B1E83467B28D}" presName="Name10" presStyleLbl="parChTrans1D2" presStyleIdx="4" presStyleCnt="5"/>
      <dgm:spPr/>
      <dgm:t>
        <a:bodyPr/>
        <a:lstStyle/>
        <a:p>
          <a:endParaRPr lang="ru-RU"/>
        </a:p>
      </dgm:t>
    </dgm:pt>
    <dgm:pt modelId="{57223DA9-C99C-46EE-9991-66E6D9AE6C74}" type="pres">
      <dgm:prSet presAssocID="{0CEAF1DB-AF08-4A22-9B3D-2AB000BA927C}" presName="hierRoot2" presStyleCnt="0"/>
      <dgm:spPr/>
    </dgm:pt>
    <dgm:pt modelId="{49970CEF-C809-45AD-820F-942FD0238245}" type="pres">
      <dgm:prSet presAssocID="{0CEAF1DB-AF08-4A22-9B3D-2AB000BA927C}" presName="composite2" presStyleCnt="0"/>
      <dgm:spPr/>
    </dgm:pt>
    <dgm:pt modelId="{A1C5F238-66F9-4FA6-9B71-0C308F2A20E7}" type="pres">
      <dgm:prSet presAssocID="{0CEAF1DB-AF08-4A22-9B3D-2AB000BA927C}" presName="background2" presStyleLbl="node2" presStyleIdx="4" presStyleCnt="5"/>
      <dgm:spPr/>
    </dgm:pt>
    <dgm:pt modelId="{05F93451-5A16-47EF-B665-2D3C44963624}" type="pres">
      <dgm:prSet presAssocID="{0CEAF1DB-AF08-4A22-9B3D-2AB000BA927C}" presName="text2" presStyleLbl="fgAcc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E00E27-9821-4BBD-939C-EFF7BD03CC1B}" type="pres">
      <dgm:prSet presAssocID="{0CEAF1DB-AF08-4A22-9B3D-2AB000BA927C}" presName="hierChild3" presStyleCnt="0"/>
      <dgm:spPr/>
    </dgm:pt>
  </dgm:ptLst>
  <dgm:cxnLst>
    <dgm:cxn modelId="{51B29248-CC77-44E2-A5D9-2BCEB9AE4B0D}" type="presOf" srcId="{0E1F0B32-EF16-4906-895C-B1E83467B28D}" destId="{5C98C257-5B1A-4C18-8EE8-77D73B84658C}" srcOrd="0" destOrd="0" presId="urn:microsoft.com/office/officeart/2005/8/layout/hierarchy1"/>
    <dgm:cxn modelId="{BCE3A434-1824-4182-BDF7-5304DCA1A681}" type="presOf" srcId="{D58CF104-851D-4FA7-94BC-D3373F7A3804}" destId="{BBCFD46C-918E-4936-84DC-96755EC28B57}" srcOrd="0" destOrd="0" presId="urn:microsoft.com/office/officeart/2005/8/layout/hierarchy1"/>
    <dgm:cxn modelId="{3C746EFD-9D59-4DD6-BADA-8BBFEB313351}" srcId="{FCFA59BE-8254-4DB0-9FD0-57861892A763}" destId="{88A02AFE-640A-40BF-A8A7-DE9DFA9429C2}" srcOrd="1" destOrd="0" parTransId="{967EA106-A66A-4100-B05E-5239EE99E562}" sibTransId="{69DEFCE8-2FB0-457E-8C0D-EBDBC74A5E2B}"/>
    <dgm:cxn modelId="{5E20B7C9-4AB8-4395-8BCE-1ADD5FDEE657}" type="presOf" srcId="{002C4E00-3FB2-4900-8546-D932E39E1A4A}" destId="{EB65F763-EBF0-43C8-B5C8-61F90C8E15EE}" srcOrd="0" destOrd="0" presId="urn:microsoft.com/office/officeart/2005/8/layout/hierarchy1"/>
    <dgm:cxn modelId="{7C843C34-154D-4C97-A7A4-E8F273D7E9BF}" srcId="{FCFA59BE-8254-4DB0-9FD0-57861892A763}" destId="{2BDD6325-2480-4D82-8613-E4FEFBBF770E}" srcOrd="0" destOrd="0" parTransId="{D58CF104-851D-4FA7-94BC-D3373F7A3804}" sibTransId="{3C51CF81-2B41-4E16-B853-54EF14CE924B}"/>
    <dgm:cxn modelId="{EDFB76EE-DF69-4D8C-BDC2-B09D6EE13994}" type="presOf" srcId="{230F66AB-65F5-4E12-AD77-F247DB6723B5}" destId="{67FE83ED-72E8-413A-BCFE-036AF2B72C2B}" srcOrd="0" destOrd="0" presId="urn:microsoft.com/office/officeart/2005/8/layout/hierarchy1"/>
    <dgm:cxn modelId="{3FA3A906-8EBC-43E6-91A8-17A4785DD486}" srcId="{2F64EB79-741E-4347-B4CB-75F8ECB9F1A6}" destId="{FCFA59BE-8254-4DB0-9FD0-57861892A763}" srcOrd="0" destOrd="0" parTransId="{DF42F67D-FEF3-4839-809B-B9BA56253E7B}" sibTransId="{B5AAE5E6-FDF2-406B-84E8-40FDDFB8EB4D}"/>
    <dgm:cxn modelId="{70680861-0036-4893-8240-AB95B1F37C69}" srcId="{FCFA59BE-8254-4DB0-9FD0-57861892A763}" destId="{230F66AB-65F5-4E12-AD77-F247DB6723B5}" srcOrd="3" destOrd="0" parTransId="{002C4E00-3FB2-4900-8546-D932E39E1A4A}" sibTransId="{11865B2D-346A-4D3F-865E-1C9E8A6FDD1B}"/>
    <dgm:cxn modelId="{25466B77-5EA4-4827-A739-D07B4DF1CEC3}" srcId="{FCFA59BE-8254-4DB0-9FD0-57861892A763}" destId="{96E01EC7-636E-4783-A9A8-DBEDEA89552B}" srcOrd="2" destOrd="0" parTransId="{FB13D4F7-0070-4ECB-8681-290D7EA3E4FC}" sibTransId="{3DC9C36D-CC1B-45AA-81AD-4C2CC6231FC7}"/>
    <dgm:cxn modelId="{7B8E4D9C-D4F2-491D-83AE-FD3CE390840A}" type="presOf" srcId="{FCFA59BE-8254-4DB0-9FD0-57861892A763}" destId="{9A5877B3-DC35-45F4-BE45-E6A0D1D37461}" srcOrd="0" destOrd="0" presId="urn:microsoft.com/office/officeart/2005/8/layout/hierarchy1"/>
    <dgm:cxn modelId="{704A3FA9-030C-48BF-A32D-A57C2BBF3E27}" type="presOf" srcId="{2F64EB79-741E-4347-B4CB-75F8ECB9F1A6}" destId="{35495EB0-FC3E-45C0-99CC-B443DE10837F}" srcOrd="0" destOrd="0" presId="urn:microsoft.com/office/officeart/2005/8/layout/hierarchy1"/>
    <dgm:cxn modelId="{51C1B124-9C20-4AF9-BF35-56F2D4879D14}" type="presOf" srcId="{0CEAF1DB-AF08-4A22-9B3D-2AB000BA927C}" destId="{05F93451-5A16-47EF-B665-2D3C44963624}" srcOrd="0" destOrd="0" presId="urn:microsoft.com/office/officeart/2005/8/layout/hierarchy1"/>
    <dgm:cxn modelId="{B3550F6F-8403-498A-9C62-3EAE34AC0287}" type="presOf" srcId="{2BDD6325-2480-4D82-8613-E4FEFBBF770E}" destId="{2BE46EE7-7B1A-4DBB-935B-30F5339DD44C}" srcOrd="0" destOrd="0" presId="urn:microsoft.com/office/officeart/2005/8/layout/hierarchy1"/>
    <dgm:cxn modelId="{E026EC9F-AC22-4061-9C5C-481CF10E6713}" srcId="{FCFA59BE-8254-4DB0-9FD0-57861892A763}" destId="{0CEAF1DB-AF08-4A22-9B3D-2AB000BA927C}" srcOrd="4" destOrd="0" parTransId="{0E1F0B32-EF16-4906-895C-B1E83467B28D}" sibTransId="{0F3117CA-7AB8-48C3-820B-21F784927EE0}"/>
    <dgm:cxn modelId="{0F3B008E-3BBB-4FE0-9D7D-E76205684706}" type="presOf" srcId="{96E01EC7-636E-4783-A9A8-DBEDEA89552B}" destId="{C719BE9C-FC8C-4C5C-A71E-D525831ED3D7}" srcOrd="0" destOrd="0" presId="urn:microsoft.com/office/officeart/2005/8/layout/hierarchy1"/>
    <dgm:cxn modelId="{DFF93760-259A-40C7-8F4A-C6C93AFF1D6B}" type="presOf" srcId="{967EA106-A66A-4100-B05E-5239EE99E562}" destId="{24E6F6DB-5BC2-4A8F-9620-D27E206BF799}" srcOrd="0" destOrd="0" presId="urn:microsoft.com/office/officeart/2005/8/layout/hierarchy1"/>
    <dgm:cxn modelId="{D39CCF7D-F432-40AF-8B52-345141A54F90}" type="presOf" srcId="{88A02AFE-640A-40BF-A8A7-DE9DFA9429C2}" destId="{2C3DE092-1056-48BE-B5D5-54141EEC39ED}" srcOrd="0" destOrd="0" presId="urn:microsoft.com/office/officeart/2005/8/layout/hierarchy1"/>
    <dgm:cxn modelId="{C533CF9B-84EE-4977-A1BD-7D18F9FBED86}" type="presOf" srcId="{FB13D4F7-0070-4ECB-8681-290D7EA3E4FC}" destId="{04AC3585-7B2F-428B-9633-E09C83C9E3EF}" srcOrd="0" destOrd="0" presId="urn:microsoft.com/office/officeart/2005/8/layout/hierarchy1"/>
    <dgm:cxn modelId="{D0847E8E-4A84-454E-A047-5AB9FEAECAA0}" type="presParOf" srcId="{35495EB0-FC3E-45C0-99CC-B443DE10837F}" destId="{5D7146E1-7D59-4004-9619-B00924B114A5}" srcOrd="0" destOrd="0" presId="urn:microsoft.com/office/officeart/2005/8/layout/hierarchy1"/>
    <dgm:cxn modelId="{781C2EC5-775B-4D95-9DC0-6DF80BD27FCF}" type="presParOf" srcId="{5D7146E1-7D59-4004-9619-B00924B114A5}" destId="{096ED2DE-0250-4192-B930-14E797210096}" srcOrd="0" destOrd="0" presId="urn:microsoft.com/office/officeart/2005/8/layout/hierarchy1"/>
    <dgm:cxn modelId="{32D3E8F0-9CFC-42F8-B57F-1C189CAA5BF6}" type="presParOf" srcId="{096ED2DE-0250-4192-B930-14E797210096}" destId="{DF009FF1-50E4-458C-A402-D6047FC74DAD}" srcOrd="0" destOrd="0" presId="urn:microsoft.com/office/officeart/2005/8/layout/hierarchy1"/>
    <dgm:cxn modelId="{343CE8FC-979B-402F-9474-4859E91D8491}" type="presParOf" srcId="{096ED2DE-0250-4192-B930-14E797210096}" destId="{9A5877B3-DC35-45F4-BE45-E6A0D1D37461}" srcOrd="1" destOrd="0" presId="urn:microsoft.com/office/officeart/2005/8/layout/hierarchy1"/>
    <dgm:cxn modelId="{52FD6D31-F842-4CA0-A783-243C69F207FD}" type="presParOf" srcId="{5D7146E1-7D59-4004-9619-B00924B114A5}" destId="{2FC8ED8D-D063-498A-97A2-BFFB4B82F916}" srcOrd="1" destOrd="0" presId="urn:microsoft.com/office/officeart/2005/8/layout/hierarchy1"/>
    <dgm:cxn modelId="{3F84541F-A0CB-41B4-A66A-0EDFE0AB36BF}" type="presParOf" srcId="{2FC8ED8D-D063-498A-97A2-BFFB4B82F916}" destId="{BBCFD46C-918E-4936-84DC-96755EC28B57}" srcOrd="0" destOrd="0" presId="urn:microsoft.com/office/officeart/2005/8/layout/hierarchy1"/>
    <dgm:cxn modelId="{167D7BE5-2548-4429-AF29-892B1BD0044A}" type="presParOf" srcId="{2FC8ED8D-D063-498A-97A2-BFFB4B82F916}" destId="{69D1CD3F-6613-4A10-8723-30A91CF0ACB7}" srcOrd="1" destOrd="0" presId="urn:microsoft.com/office/officeart/2005/8/layout/hierarchy1"/>
    <dgm:cxn modelId="{E16B9250-4E3A-4C4E-BDD6-93B9784CB74C}" type="presParOf" srcId="{69D1CD3F-6613-4A10-8723-30A91CF0ACB7}" destId="{6793F92C-7FD1-4A6C-A01B-088B38B8AD45}" srcOrd="0" destOrd="0" presId="urn:microsoft.com/office/officeart/2005/8/layout/hierarchy1"/>
    <dgm:cxn modelId="{797CC563-4DD0-4DD9-8487-C9A73AA8C0F7}" type="presParOf" srcId="{6793F92C-7FD1-4A6C-A01B-088B38B8AD45}" destId="{8FFBC5D3-DDF6-4AF5-92B1-B1A75C85EFA4}" srcOrd="0" destOrd="0" presId="urn:microsoft.com/office/officeart/2005/8/layout/hierarchy1"/>
    <dgm:cxn modelId="{1C8FB39D-128F-4C4A-83A7-A88FB0A0BD8A}" type="presParOf" srcId="{6793F92C-7FD1-4A6C-A01B-088B38B8AD45}" destId="{2BE46EE7-7B1A-4DBB-935B-30F5339DD44C}" srcOrd="1" destOrd="0" presId="urn:microsoft.com/office/officeart/2005/8/layout/hierarchy1"/>
    <dgm:cxn modelId="{D9E5CB25-B33E-4D74-B186-9744D17C8C03}" type="presParOf" srcId="{69D1CD3F-6613-4A10-8723-30A91CF0ACB7}" destId="{631EE100-A879-41A6-B4EF-FC67C33E01F2}" srcOrd="1" destOrd="0" presId="urn:microsoft.com/office/officeart/2005/8/layout/hierarchy1"/>
    <dgm:cxn modelId="{55E992BD-A54D-4E5B-BFD3-3AE632614C1E}" type="presParOf" srcId="{2FC8ED8D-D063-498A-97A2-BFFB4B82F916}" destId="{24E6F6DB-5BC2-4A8F-9620-D27E206BF799}" srcOrd="2" destOrd="0" presId="urn:microsoft.com/office/officeart/2005/8/layout/hierarchy1"/>
    <dgm:cxn modelId="{AF7202AF-11D1-44CF-B620-0AE7B6E6C5A6}" type="presParOf" srcId="{2FC8ED8D-D063-498A-97A2-BFFB4B82F916}" destId="{B03D0D46-E000-49EC-B601-168E2FCC0AA8}" srcOrd="3" destOrd="0" presId="urn:microsoft.com/office/officeart/2005/8/layout/hierarchy1"/>
    <dgm:cxn modelId="{8B72C8EC-3DFD-4AA4-8072-D45C76B411A2}" type="presParOf" srcId="{B03D0D46-E000-49EC-B601-168E2FCC0AA8}" destId="{38028112-750F-44A4-88FF-5BB81BC013E7}" srcOrd="0" destOrd="0" presId="urn:microsoft.com/office/officeart/2005/8/layout/hierarchy1"/>
    <dgm:cxn modelId="{040391F0-9C53-4EFE-8EB6-806FA0B86BE3}" type="presParOf" srcId="{38028112-750F-44A4-88FF-5BB81BC013E7}" destId="{2E0CFF17-2D34-4DA8-90C0-C93F8B911D10}" srcOrd="0" destOrd="0" presId="urn:microsoft.com/office/officeart/2005/8/layout/hierarchy1"/>
    <dgm:cxn modelId="{676FE12A-879C-4A46-A297-7B3AFF3B8FA3}" type="presParOf" srcId="{38028112-750F-44A4-88FF-5BB81BC013E7}" destId="{2C3DE092-1056-48BE-B5D5-54141EEC39ED}" srcOrd="1" destOrd="0" presId="urn:microsoft.com/office/officeart/2005/8/layout/hierarchy1"/>
    <dgm:cxn modelId="{A125E008-240A-4B66-8BF4-37A2E39C9CB0}" type="presParOf" srcId="{B03D0D46-E000-49EC-B601-168E2FCC0AA8}" destId="{B6E35B8C-29F2-4363-A2F2-14DA95FA8873}" srcOrd="1" destOrd="0" presId="urn:microsoft.com/office/officeart/2005/8/layout/hierarchy1"/>
    <dgm:cxn modelId="{69B8B65E-DB59-4FA8-AE82-60ABEBFEFDDE}" type="presParOf" srcId="{2FC8ED8D-D063-498A-97A2-BFFB4B82F916}" destId="{04AC3585-7B2F-428B-9633-E09C83C9E3EF}" srcOrd="4" destOrd="0" presId="urn:microsoft.com/office/officeart/2005/8/layout/hierarchy1"/>
    <dgm:cxn modelId="{2A6979BB-5832-49D0-9B97-6E87D444A7E1}" type="presParOf" srcId="{2FC8ED8D-D063-498A-97A2-BFFB4B82F916}" destId="{A5C421BD-D4A0-4206-97E2-25E2E5BD8B22}" srcOrd="5" destOrd="0" presId="urn:microsoft.com/office/officeart/2005/8/layout/hierarchy1"/>
    <dgm:cxn modelId="{072D4C4A-3C76-4761-A09F-AB3680687404}" type="presParOf" srcId="{A5C421BD-D4A0-4206-97E2-25E2E5BD8B22}" destId="{F2042B05-37AB-4442-96EA-CA889AA061C3}" srcOrd="0" destOrd="0" presId="urn:microsoft.com/office/officeart/2005/8/layout/hierarchy1"/>
    <dgm:cxn modelId="{857992BB-3565-4599-A90B-743D13A982A6}" type="presParOf" srcId="{F2042B05-37AB-4442-96EA-CA889AA061C3}" destId="{43E161B1-BBF6-4039-9205-3A08B878364F}" srcOrd="0" destOrd="0" presId="urn:microsoft.com/office/officeart/2005/8/layout/hierarchy1"/>
    <dgm:cxn modelId="{9416E008-7074-45B4-9594-EB9F3BE8151B}" type="presParOf" srcId="{F2042B05-37AB-4442-96EA-CA889AA061C3}" destId="{C719BE9C-FC8C-4C5C-A71E-D525831ED3D7}" srcOrd="1" destOrd="0" presId="urn:microsoft.com/office/officeart/2005/8/layout/hierarchy1"/>
    <dgm:cxn modelId="{A05848F4-1AE9-41ED-8843-BE6E0BD731F2}" type="presParOf" srcId="{A5C421BD-D4A0-4206-97E2-25E2E5BD8B22}" destId="{7C5B150F-01F5-4B61-9E15-F728947D34C5}" srcOrd="1" destOrd="0" presId="urn:microsoft.com/office/officeart/2005/8/layout/hierarchy1"/>
    <dgm:cxn modelId="{09003487-67B2-4D19-AAF8-A88A3A5228A3}" type="presParOf" srcId="{2FC8ED8D-D063-498A-97A2-BFFB4B82F916}" destId="{EB65F763-EBF0-43C8-B5C8-61F90C8E15EE}" srcOrd="6" destOrd="0" presId="urn:microsoft.com/office/officeart/2005/8/layout/hierarchy1"/>
    <dgm:cxn modelId="{236645EE-F6AB-454E-B597-BC32079B046E}" type="presParOf" srcId="{2FC8ED8D-D063-498A-97A2-BFFB4B82F916}" destId="{86357295-0DA2-423C-BC73-15BEA07DFC64}" srcOrd="7" destOrd="0" presId="urn:microsoft.com/office/officeart/2005/8/layout/hierarchy1"/>
    <dgm:cxn modelId="{EC698231-758E-4966-B253-BE3E280797CE}" type="presParOf" srcId="{86357295-0DA2-423C-BC73-15BEA07DFC64}" destId="{05D7CB19-7E59-4C4F-92E1-B4E408167280}" srcOrd="0" destOrd="0" presId="urn:microsoft.com/office/officeart/2005/8/layout/hierarchy1"/>
    <dgm:cxn modelId="{00093328-F66F-48D3-9F3E-BD11923FB874}" type="presParOf" srcId="{05D7CB19-7E59-4C4F-92E1-B4E408167280}" destId="{FE47E2E0-6E5A-46CB-BD2C-16B54BCC12C9}" srcOrd="0" destOrd="0" presId="urn:microsoft.com/office/officeart/2005/8/layout/hierarchy1"/>
    <dgm:cxn modelId="{C425C591-5E40-41DC-A8A2-526A787AEDB5}" type="presParOf" srcId="{05D7CB19-7E59-4C4F-92E1-B4E408167280}" destId="{67FE83ED-72E8-413A-BCFE-036AF2B72C2B}" srcOrd="1" destOrd="0" presId="urn:microsoft.com/office/officeart/2005/8/layout/hierarchy1"/>
    <dgm:cxn modelId="{AC92582B-41E7-4E5D-A74B-E87A0884ADDA}" type="presParOf" srcId="{86357295-0DA2-423C-BC73-15BEA07DFC64}" destId="{9D815304-2620-4FD8-B1DE-3ACCADF1B56E}" srcOrd="1" destOrd="0" presId="urn:microsoft.com/office/officeart/2005/8/layout/hierarchy1"/>
    <dgm:cxn modelId="{A6C78627-4807-4C6D-A52C-0B6F9017FBFB}" type="presParOf" srcId="{2FC8ED8D-D063-498A-97A2-BFFB4B82F916}" destId="{5C98C257-5B1A-4C18-8EE8-77D73B84658C}" srcOrd="8" destOrd="0" presId="urn:microsoft.com/office/officeart/2005/8/layout/hierarchy1"/>
    <dgm:cxn modelId="{7E05F32F-38E4-43C8-A7D0-696BC6592179}" type="presParOf" srcId="{2FC8ED8D-D063-498A-97A2-BFFB4B82F916}" destId="{57223DA9-C99C-46EE-9991-66E6D9AE6C74}" srcOrd="9" destOrd="0" presId="urn:microsoft.com/office/officeart/2005/8/layout/hierarchy1"/>
    <dgm:cxn modelId="{9F92A480-90D8-4F8C-BA51-067635B95AEA}" type="presParOf" srcId="{57223DA9-C99C-46EE-9991-66E6D9AE6C74}" destId="{49970CEF-C809-45AD-820F-942FD0238245}" srcOrd="0" destOrd="0" presId="urn:microsoft.com/office/officeart/2005/8/layout/hierarchy1"/>
    <dgm:cxn modelId="{EA626BD0-2571-44B8-95E8-7843C2D859CC}" type="presParOf" srcId="{49970CEF-C809-45AD-820F-942FD0238245}" destId="{A1C5F238-66F9-4FA6-9B71-0C308F2A20E7}" srcOrd="0" destOrd="0" presId="urn:microsoft.com/office/officeart/2005/8/layout/hierarchy1"/>
    <dgm:cxn modelId="{5F94E63B-ED0B-48BB-B316-1640C8F77D81}" type="presParOf" srcId="{49970CEF-C809-45AD-820F-942FD0238245}" destId="{05F93451-5A16-47EF-B665-2D3C44963624}" srcOrd="1" destOrd="0" presId="urn:microsoft.com/office/officeart/2005/8/layout/hierarchy1"/>
    <dgm:cxn modelId="{BCD62E8C-85DF-4F7F-B53A-8926761B427E}" type="presParOf" srcId="{57223DA9-C99C-46EE-9991-66E6D9AE6C74}" destId="{46E00E27-9821-4BBD-939C-EFF7BD03CC1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B03680-77BE-4F89-A575-19B855087D7C}" type="doc">
      <dgm:prSet loTypeId="urn:microsoft.com/office/officeart/2005/8/layout/pyramid2" loCatId="list" qsTypeId="urn:microsoft.com/office/officeart/2009/2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8E8E204-C360-422D-93C0-70B595B200E8}">
      <dgm:prSet phldrT="[Текст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424 ПИСЬМЕННО</a:t>
          </a:r>
          <a:endParaRPr lang="ru-RU" b="1" cap="none" spc="0" dirty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dgm:t>
    </dgm:pt>
    <dgm:pt modelId="{7374377F-B256-4491-A290-7CCED51D4014}" type="parTrans" cxnId="{E2BE5FD9-588C-425E-89D2-66185DA9E50B}">
      <dgm:prSet/>
      <dgm:spPr/>
      <dgm:t>
        <a:bodyPr/>
        <a:lstStyle/>
        <a:p>
          <a:endParaRPr lang="ru-RU" b="1" cap="none" spc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dgm:t>
    </dgm:pt>
    <dgm:pt modelId="{8A089526-1F12-4073-8134-7A9A99FA967C}" type="sibTrans" cxnId="{E2BE5FD9-588C-425E-89D2-66185DA9E50B}">
      <dgm:prSet/>
      <dgm:spPr/>
      <dgm:t>
        <a:bodyPr/>
        <a:lstStyle/>
        <a:p>
          <a:endParaRPr lang="ru-RU" b="1" cap="none" spc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dgm:t>
    </dgm:pt>
    <dgm:pt modelId="{CED98865-8DB7-4F8A-9EF9-61400D947CA7}">
      <dgm:prSet phldrT="[Текст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40</a:t>
          </a:r>
        </a:p>
        <a:p>
          <a:r>
            <a:rPr lang="ru-RU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УСТНО</a:t>
          </a:r>
          <a:endParaRPr lang="ru-RU" b="1" cap="none" spc="0" dirty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dgm:t>
    </dgm:pt>
    <dgm:pt modelId="{1AE49B8F-DE2E-42BF-9035-53CFA0C3A8FF}" type="parTrans" cxnId="{6DD19526-FA28-4038-9F91-BE65773BE1B3}">
      <dgm:prSet/>
      <dgm:spPr/>
      <dgm:t>
        <a:bodyPr/>
        <a:lstStyle/>
        <a:p>
          <a:endParaRPr lang="ru-RU" b="1" cap="none" spc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dgm:t>
    </dgm:pt>
    <dgm:pt modelId="{C3BB8BF1-4330-4E56-9096-66824A163E4E}" type="sibTrans" cxnId="{6DD19526-FA28-4038-9F91-BE65773BE1B3}">
      <dgm:prSet/>
      <dgm:spPr/>
      <dgm:t>
        <a:bodyPr/>
        <a:lstStyle/>
        <a:p>
          <a:endParaRPr lang="ru-RU" b="1" cap="none" spc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dgm:t>
    </dgm:pt>
    <dgm:pt modelId="{F3FD6CC3-58E0-4847-8672-34314601B4D5}" type="pres">
      <dgm:prSet presAssocID="{D1B03680-77BE-4F89-A575-19B855087D7C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9AC3AFB9-44B5-4B14-8FA4-AAFA6669C40F}" type="pres">
      <dgm:prSet presAssocID="{D1B03680-77BE-4F89-A575-19B855087D7C}" presName="pyramid" presStyleLbl="node1" presStyleIdx="0" presStyleCnt="1" custLinFactNeighborX="17453" custLinFactNeighborY="-1261"/>
      <dgm:spPr/>
      <dgm:t>
        <a:bodyPr/>
        <a:lstStyle/>
        <a:p>
          <a:endParaRPr lang="ru-RU"/>
        </a:p>
      </dgm:t>
    </dgm:pt>
    <dgm:pt modelId="{BAE27A50-28E8-4784-9FF4-5B05F8EBB05E}" type="pres">
      <dgm:prSet presAssocID="{D1B03680-77BE-4F89-A575-19B855087D7C}" presName="theList" presStyleCnt="0"/>
      <dgm:spPr/>
    </dgm:pt>
    <dgm:pt modelId="{ED98A7AF-7A0A-43DA-9126-C503A2537D13}" type="pres">
      <dgm:prSet presAssocID="{88E8E204-C360-422D-93C0-70B595B200E8}" presName="aNode" presStyleLbl="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99B1E6-CB11-4B30-B9E0-55E6283585AF}" type="pres">
      <dgm:prSet presAssocID="{88E8E204-C360-422D-93C0-70B595B200E8}" presName="aSpace" presStyleCnt="0"/>
      <dgm:spPr/>
    </dgm:pt>
    <dgm:pt modelId="{25E4C434-830D-4C9B-AB4A-72B9D95D47F7}" type="pres">
      <dgm:prSet presAssocID="{CED98865-8DB7-4F8A-9EF9-61400D947CA7}" presName="aNode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D6E27-1D96-4989-98B2-7040784AA122}" type="pres">
      <dgm:prSet presAssocID="{CED98865-8DB7-4F8A-9EF9-61400D947CA7}" presName="aSpace" presStyleCnt="0"/>
      <dgm:spPr/>
    </dgm:pt>
  </dgm:ptLst>
  <dgm:cxnLst>
    <dgm:cxn modelId="{BE4EC2B7-FA5B-494B-8F62-BB5588C82BC9}" type="presOf" srcId="{88E8E204-C360-422D-93C0-70B595B200E8}" destId="{ED98A7AF-7A0A-43DA-9126-C503A2537D13}" srcOrd="0" destOrd="0" presId="urn:microsoft.com/office/officeart/2005/8/layout/pyramid2"/>
    <dgm:cxn modelId="{0C6801BA-C4D6-4581-B0A9-513A7C1CD59F}" type="presOf" srcId="{CED98865-8DB7-4F8A-9EF9-61400D947CA7}" destId="{25E4C434-830D-4C9B-AB4A-72B9D95D47F7}" srcOrd="0" destOrd="0" presId="urn:microsoft.com/office/officeart/2005/8/layout/pyramid2"/>
    <dgm:cxn modelId="{807165B9-0003-4FD2-BFBD-E00C8302FA94}" type="presOf" srcId="{D1B03680-77BE-4F89-A575-19B855087D7C}" destId="{F3FD6CC3-58E0-4847-8672-34314601B4D5}" srcOrd="0" destOrd="0" presId="urn:microsoft.com/office/officeart/2005/8/layout/pyramid2"/>
    <dgm:cxn modelId="{E2BE5FD9-588C-425E-89D2-66185DA9E50B}" srcId="{D1B03680-77BE-4F89-A575-19B855087D7C}" destId="{88E8E204-C360-422D-93C0-70B595B200E8}" srcOrd="0" destOrd="0" parTransId="{7374377F-B256-4491-A290-7CCED51D4014}" sibTransId="{8A089526-1F12-4073-8134-7A9A99FA967C}"/>
    <dgm:cxn modelId="{6DD19526-FA28-4038-9F91-BE65773BE1B3}" srcId="{D1B03680-77BE-4F89-A575-19B855087D7C}" destId="{CED98865-8DB7-4F8A-9EF9-61400D947CA7}" srcOrd="1" destOrd="0" parTransId="{1AE49B8F-DE2E-42BF-9035-53CFA0C3A8FF}" sibTransId="{C3BB8BF1-4330-4E56-9096-66824A163E4E}"/>
    <dgm:cxn modelId="{EA8D4173-0D10-4925-879B-2A7A771EF568}" type="presParOf" srcId="{F3FD6CC3-58E0-4847-8672-34314601B4D5}" destId="{9AC3AFB9-44B5-4B14-8FA4-AAFA6669C40F}" srcOrd="0" destOrd="0" presId="urn:microsoft.com/office/officeart/2005/8/layout/pyramid2"/>
    <dgm:cxn modelId="{B62E3C36-AFFA-4DCA-85EF-CB1B0D33551D}" type="presParOf" srcId="{F3FD6CC3-58E0-4847-8672-34314601B4D5}" destId="{BAE27A50-28E8-4784-9FF4-5B05F8EBB05E}" srcOrd="1" destOrd="0" presId="urn:microsoft.com/office/officeart/2005/8/layout/pyramid2"/>
    <dgm:cxn modelId="{48CB465B-AE95-412E-B7F3-97FD747E4EA3}" type="presParOf" srcId="{BAE27A50-28E8-4784-9FF4-5B05F8EBB05E}" destId="{ED98A7AF-7A0A-43DA-9126-C503A2537D13}" srcOrd="0" destOrd="0" presId="urn:microsoft.com/office/officeart/2005/8/layout/pyramid2"/>
    <dgm:cxn modelId="{A43CB098-363D-4288-92AC-E1D6DE06D676}" type="presParOf" srcId="{BAE27A50-28E8-4784-9FF4-5B05F8EBB05E}" destId="{9799B1E6-CB11-4B30-B9E0-55E6283585AF}" srcOrd="1" destOrd="0" presId="urn:microsoft.com/office/officeart/2005/8/layout/pyramid2"/>
    <dgm:cxn modelId="{97B41D82-2CCC-46C0-ACC8-C9CA3BCF0699}" type="presParOf" srcId="{BAE27A50-28E8-4784-9FF4-5B05F8EBB05E}" destId="{25E4C434-830D-4C9B-AB4A-72B9D95D47F7}" srcOrd="2" destOrd="0" presId="urn:microsoft.com/office/officeart/2005/8/layout/pyramid2"/>
    <dgm:cxn modelId="{9D7CB109-C36D-463E-9B64-58CAA173CF3A}" type="presParOf" srcId="{BAE27A50-28E8-4784-9FF4-5B05F8EBB05E}" destId="{0E2D6E27-1D96-4989-98B2-7040784AA122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C36CC9-F9EA-44B4-B84B-74CCCE20695D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A35478A5-9085-4D40-AF61-A335FEE4E332}" type="pres">
      <dgm:prSet presAssocID="{86C36CC9-F9EA-44B4-B84B-74CCCE20695D}" presName="compositeShape" presStyleCnt="0">
        <dgm:presLayoutVars>
          <dgm:dir val="rev"/>
          <dgm:resizeHandles/>
        </dgm:presLayoutVars>
      </dgm:prSet>
      <dgm:spPr/>
    </dgm:pt>
  </dgm:ptLst>
  <dgm:cxnLst>
    <dgm:cxn modelId="{34EBF18B-449A-4129-9377-0C9F7C5AD169}" type="presOf" srcId="{86C36CC9-F9EA-44B4-B84B-74CCCE20695D}" destId="{A35478A5-9085-4D40-AF61-A335FEE4E332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9D10EE-1A37-4ED0-A703-9245612E7546}">
      <dsp:nvSpPr>
        <dsp:cNvPr id="0" name=""/>
        <dsp:cNvSpPr/>
      </dsp:nvSpPr>
      <dsp:spPr>
        <a:xfrm>
          <a:off x="0" y="1724438"/>
          <a:ext cx="8568952" cy="0"/>
        </a:xfrm>
        <a:prstGeom prst="line">
          <a:avLst/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C51124-72C7-4EE1-B56B-E33418F20224}">
      <dsp:nvSpPr>
        <dsp:cNvPr id="0" name=""/>
        <dsp:cNvSpPr/>
      </dsp:nvSpPr>
      <dsp:spPr>
        <a:xfrm>
          <a:off x="2227927" y="862915"/>
          <a:ext cx="6341024" cy="8615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b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rPr>
            <a:t>СНИЖЕНИЕ ПОСТУПЛЕНИЙ ПО НАЛОГУ НА ДОХОДЫ ФИЗИЧЕСКИХ ЛИЦ В СВЯЗИ СО СНИЖЕНИЕМ ПОСТУПЛЕНИЙ ОТ Налогоплательщиков РАЙОНА, А ТАКЖЕ ОТСУТСТВИЕМ РОСТА ДОХОДОВ НАСЕЛЕНИЯ (97,9%)</a:t>
          </a:r>
          <a:endParaRPr lang="ru-RU" sz="1400" kern="1200" dirty="0"/>
        </a:p>
      </dsp:txBody>
      <dsp:txXfrm>
        <a:off x="2227927" y="862915"/>
        <a:ext cx="6341024" cy="861522"/>
      </dsp:txXfrm>
    </dsp:sp>
    <dsp:sp modelId="{1FA4FFA5-48E2-4867-93EA-64FB6404CA4B}">
      <dsp:nvSpPr>
        <dsp:cNvPr id="0" name=""/>
        <dsp:cNvSpPr/>
      </dsp:nvSpPr>
      <dsp:spPr>
        <a:xfrm>
          <a:off x="3364" y="88393"/>
          <a:ext cx="2227927" cy="598163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lumMod val="50000"/>
          </a:schemeClr>
        </a:solidFill>
        <a:ln w="15875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 </a:t>
          </a:r>
          <a:r>
            <a:rPr lang="ru-RU" sz="3200" b="1" kern="1200" dirty="0" smtClean="0"/>
            <a:t>НАЛОГИ</a:t>
          </a:r>
          <a:endParaRPr lang="ru-RU" sz="3200" b="1" kern="1200" dirty="0"/>
        </a:p>
      </dsp:txBody>
      <dsp:txXfrm>
        <a:off x="32569" y="117598"/>
        <a:ext cx="2169517" cy="5689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98C257-5B1A-4C18-8EE8-77D73B84658C}">
      <dsp:nvSpPr>
        <dsp:cNvPr id="0" name=""/>
        <dsp:cNvSpPr/>
      </dsp:nvSpPr>
      <dsp:spPr>
        <a:xfrm>
          <a:off x="4146125" y="1449305"/>
          <a:ext cx="3439669" cy="409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886"/>
              </a:lnTo>
              <a:lnTo>
                <a:pt x="3439669" y="278886"/>
              </a:lnTo>
              <a:lnTo>
                <a:pt x="3439669" y="4092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65F763-EBF0-43C8-B5C8-61F90C8E15EE}">
      <dsp:nvSpPr>
        <dsp:cNvPr id="0" name=""/>
        <dsp:cNvSpPr/>
      </dsp:nvSpPr>
      <dsp:spPr>
        <a:xfrm>
          <a:off x="4146125" y="1449305"/>
          <a:ext cx="1719834" cy="409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886"/>
              </a:lnTo>
              <a:lnTo>
                <a:pt x="1719834" y="278886"/>
              </a:lnTo>
              <a:lnTo>
                <a:pt x="1719834" y="4092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AC3585-7B2F-428B-9633-E09C83C9E3EF}">
      <dsp:nvSpPr>
        <dsp:cNvPr id="0" name=""/>
        <dsp:cNvSpPr/>
      </dsp:nvSpPr>
      <dsp:spPr>
        <a:xfrm>
          <a:off x="4100405" y="1449305"/>
          <a:ext cx="91440" cy="4092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92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E6F6DB-5BC2-4A8F-9620-D27E206BF799}">
      <dsp:nvSpPr>
        <dsp:cNvPr id="0" name=""/>
        <dsp:cNvSpPr/>
      </dsp:nvSpPr>
      <dsp:spPr>
        <a:xfrm>
          <a:off x="2426291" y="1449305"/>
          <a:ext cx="1719834" cy="409242"/>
        </a:xfrm>
        <a:custGeom>
          <a:avLst/>
          <a:gdLst/>
          <a:ahLst/>
          <a:cxnLst/>
          <a:rect l="0" t="0" r="0" b="0"/>
          <a:pathLst>
            <a:path>
              <a:moveTo>
                <a:pt x="1719834" y="0"/>
              </a:moveTo>
              <a:lnTo>
                <a:pt x="1719834" y="278886"/>
              </a:lnTo>
              <a:lnTo>
                <a:pt x="0" y="278886"/>
              </a:lnTo>
              <a:lnTo>
                <a:pt x="0" y="4092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CFD46C-918E-4936-84DC-96755EC28B57}">
      <dsp:nvSpPr>
        <dsp:cNvPr id="0" name=""/>
        <dsp:cNvSpPr/>
      </dsp:nvSpPr>
      <dsp:spPr>
        <a:xfrm>
          <a:off x="706456" y="1449305"/>
          <a:ext cx="3439669" cy="409242"/>
        </a:xfrm>
        <a:custGeom>
          <a:avLst/>
          <a:gdLst/>
          <a:ahLst/>
          <a:cxnLst/>
          <a:rect l="0" t="0" r="0" b="0"/>
          <a:pathLst>
            <a:path>
              <a:moveTo>
                <a:pt x="3439669" y="0"/>
              </a:moveTo>
              <a:lnTo>
                <a:pt x="3439669" y="278886"/>
              </a:lnTo>
              <a:lnTo>
                <a:pt x="0" y="278886"/>
              </a:lnTo>
              <a:lnTo>
                <a:pt x="0" y="4092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009FF1-50E4-458C-A402-D6047FC74DAD}">
      <dsp:nvSpPr>
        <dsp:cNvPr id="0" name=""/>
        <dsp:cNvSpPr/>
      </dsp:nvSpPr>
      <dsp:spPr>
        <a:xfrm>
          <a:off x="3442556" y="555772"/>
          <a:ext cx="1407137" cy="893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5877B3-DC35-45F4-BE45-E6A0D1D37461}">
      <dsp:nvSpPr>
        <dsp:cNvPr id="0" name=""/>
        <dsp:cNvSpPr/>
      </dsp:nvSpPr>
      <dsp:spPr>
        <a:xfrm>
          <a:off x="3598905" y="704304"/>
          <a:ext cx="1407137" cy="8935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Средства муниципального бюджета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3 122 975 руб.</a:t>
          </a:r>
          <a:endParaRPr lang="ru-RU" sz="1200" b="1" kern="1200" dirty="0"/>
        </a:p>
      </dsp:txBody>
      <dsp:txXfrm>
        <a:off x="3625076" y="730475"/>
        <a:ext cx="1354795" cy="841190"/>
      </dsp:txXfrm>
    </dsp:sp>
    <dsp:sp modelId="{8FFBC5D3-DDF6-4AF5-92B1-B1A75C85EFA4}">
      <dsp:nvSpPr>
        <dsp:cNvPr id="0" name=""/>
        <dsp:cNvSpPr/>
      </dsp:nvSpPr>
      <dsp:spPr>
        <a:xfrm>
          <a:off x="2887" y="1858547"/>
          <a:ext cx="1407137" cy="893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E46EE7-7B1A-4DBB-935B-30F5339DD44C}">
      <dsp:nvSpPr>
        <dsp:cNvPr id="0" name=""/>
        <dsp:cNvSpPr/>
      </dsp:nvSpPr>
      <dsp:spPr>
        <a:xfrm>
          <a:off x="159236" y="2007078"/>
          <a:ext cx="1407137" cy="8935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Льготные коммунальные выплаты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1 204 940 руб.</a:t>
          </a:r>
          <a:endParaRPr lang="ru-RU" sz="1200" b="1" kern="1200" dirty="0"/>
        </a:p>
      </dsp:txBody>
      <dsp:txXfrm>
        <a:off x="185407" y="2033249"/>
        <a:ext cx="1354795" cy="841190"/>
      </dsp:txXfrm>
    </dsp:sp>
    <dsp:sp modelId="{2E0CFF17-2D34-4DA8-90C0-C93F8B911D10}">
      <dsp:nvSpPr>
        <dsp:cNvPr id="0" name=""/>
        <dsp:cNvSpPr/>
      </dsp:nvSpPr>
      <dsp:spPr>
        <a:xfrm>
          <a:off x="1722722" y="1858547"/>
          <a:ext cx="1407137" cy="893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3DE092-1056-48BE-B5D5-54141EEC39ED}">
      <dsp:nvSpPr>
        <dsp:cNvPr id="0" name=""/>
        <dsp:cNvSpPr/>
      </dsp:nvSpPr>
      <dsp:spPr>
        <a:xfrm>
          <a:off x="1879070" y="2007078"/>
          <a:ext cx="1407137" cy="8935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Приобретение ГСМ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204 634 руб.</a:t>
          </a:r>
          <a:endParaRPr lang="ru-RU" sz="1200" b="1" kern="1200" dirty="0"/>
        </a:p>
      </dsp:txBody>
      <dsp:txXfrm>
        <a:off x="1905241" y="2033249"/>
        <a:ext cx="1354795" cy="841190"/>
      </dsp:txXfrm>
    </dsp:sp>
    <dsp:sp modelId="{43E161B1-BBF6-4039-9205-3A08B878364F}">
      <dsp:nvSpPr>
        <dsp:cNvPr id="0" name=""/>
        <dsp:cNvSpPr/>
      </dsp:nvSpPr>
      <dsp:spPr>
        <a:xfrm>
          <a:off x="3442556" y="1858547"/>
          <a:ext cx="1407137" cy="893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19BE9C-FC8C-4C5C-A71E-D525831ED3D7}">
      <dsp:nvSpPr>
        <dsp:cNvPr id="0" name=""/>
        <dsp:cNvSpPr/>
      </dsp:nvSpPr>
      <dsp:spPr>
        <a:xfrm>
          <a:off x="3598905" y="2007078"/>
          <a:ext cx="1407137" cy="8935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Капитальный ремонт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100 000 руб.</a:t>
          </a:r>
          <a:endParaRPr lang="ru-RU" sz="1200" b="1" kern="1200" dirty="0"/>
        </a:p>
      </dsp:txBody>
      <dsp:txXfrm>
        <a:off x="3625076" y="2033249"/>
        <a:ext cx="1354795" cy="841190"/>
      </dsp:txXfrm>
    </dsp:sp>
    <dsp:sp modelId="{FE47E2E0-6E5A-46CB-BD2C-16B54BCC12C9}">
      <dsp:nvSpPr>
        <dsp:cNvPr id="0" name=""/>
        <dsp:cNvSpPr/>
      </dsp:nvSpPr>
      <dsp:spPr>
        <a:xfrm>
          <a:off x="5162391" y="1858547"/>
          <a:ext cx="1407137" cy="893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FE83ED-72E8-413A-BCFE-036AF2B72C2B}">
      <dsp:nvSpPr>
        <dsp:cNvPr id="0" name=""/>
        <dsp:cNvSpPr/>
      </dsp:nvSpPr>
      <dsp:spPr>
        <a:xfrm>
          <a:off x="5318740" y="2007078"/>
          <a:ext cx="1407137" cy="8935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Противодействие наркотикам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30 000 руб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>
        <a:off x="5344911" y="2033249"/>
        <a:ext cx="1354795" cy="841190"/>
      </dsp:txXfrm>
    </dsp:sp>
    <dsp:sp modelId="{A1C5F238-66F9-4FA6-9B71-0C308F2A20E7}">
      <dsp:nvSpPr>
        <dsp:cNvPr id="0" name=""/>
        <dsp:cNvSpPr/>
      </dsp:nvSpPr>
      <dsp:spPr>
        <a:xfrm>
          <a:off x="6882226" y="1858547"/>
          <a:ext cx="1407137" cy="893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93451-5A16-47EF-B665-2D3C44963624}">
      <dsp:nvSpPr>
        <dsp:cNvPr id="0" name=""/>
        <dsp:cNvSpPr/>
      </dsp:nvSpPr>
      <dsp:spPr>
        <a:xfrm>
          <a:off x="7038574" y="2007078"/>
          <a:ext cx="1407137" cy="8935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Сметная документация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93700 руб.</a:t>
          </a:r>
          <a:endParaRPr lang="ru-RU" sz="1200" b="1" kern="1200" dirty="0"/>
        </a:p>
      </dsp:txBody>
      <dsp:txXfrm>
        <a:off x="7064745" y="2033249"/>
        <a:ext cx="1354795" cy="8411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TabList">
  <dgm:title val="Список вкладок"/>
  <dgm:desc val="Служит для отображения непоследовательных или сгруппированных блоков данных. Рекомендуется использовать для списков с текстом уровня 1 небольшого объема. Первый текст уровня 2 отображается рядом с текстом уровня 1, а остальной текст уровня 2 — под текстом уровня 1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0.68067</cdr:x>
      <cdr:y>0.39286</cdr:y>
    </cdr:from>
    <cdr:to>
      <cdr:x>0.83451</cdr:x>
      <cdr:y>0.4531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832648" y="2376264"/>
          <a:ext cx="1318247" cy="3643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cap="all" spc="0" dirty="0" smtClean="0">
              <a:ln w="9000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rPr>
            <a:t>2244 </a:t>
          </a:r>
          <a:r>
            <a:rPr lang="ru-RU" sz="1800" b="1" spc="0" dirty="0" smtClean="0">
              <a:ln w="9000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rPr>
            <a:t>тонн</a:t>
          </a:r>
          <a:endParaRPr lang="ru-RU" sz="1800" b="1" spc="0" dirty="0">
            <a:ln w="9000" cmpd="sng">
              <a:solidFill>
                <a:srgbClr val="002060"/>
              </a:solidFill>
              <a:prstDash val="solid"/>
            </a:ln>
            <a:solidFill>
              <a:srgbClr val="002060"/>
            </a:solidFill>
            <a:effectLst>
              <a:glow rad="63500">
                <a:schemeClr val="accent2">
                  <a:satMod val="175000"/>
                  <a:alpha val="40000"/>
                </a:schemeClr>
              </a:glow>
              <a:reflection blurRad="12700" stA="28000" endPos="45000" dist="1000" dir="5400000" sy="-100000" algn="bl" rotWithShape="0"/>
            </a:effectLst>
          </a:endParaRPr>
        </a:p>
      </cdr:txBody>
    </cdr:sp>
  </cdr:relSizeAnchor>
  <cdr:relSizeAnchor xmlns:cdr="http://schemas.openxmlformats.org/drawingml/2006/chartDrawing">
    <cdr:from>
      <cdr:x>0.44538</cdr:x>
      <cdr:y>0.59524</cdr:y>
    </cdr:from>
    <cdr:to>
      <cdr:x>0.55391</cdr:x>
      <cdr:y>0.66753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816424" y="3600400"/>
          <a:ext cx="929988" cy="437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cap="all" dirty="0" smtClean="0">
              <a:ln w="9000" cmpd="sng">
                <a:solidFill>
                  <a:schemeClr val="tx2">
                    <a:lumMod val="1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rPr>
            <a:t>950</a:t>
          </a:r>
          <a:r>
            <a:rPr lang="ru-RU" sz="1800" b="1" cap="all" spc="0" dirty="0" smtClean="0">
              <a:ln w="9000" cmpd="sng">
                <a:solidFill>
                  <a:schemeClr val="tx2">
                    <a:lumMod val="1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rPr>
            <a:t> </a:t>
          </a:r>
          <a:r>
            <a:rPr lang="ru-RU" sz="1800" b="1" spc="0" dirty="0" smtClean="0">
              <a:ln w="9000" cmpd="sng">
                <a:solidFill>
                  <a:schemeClr val="tx2">
                    <a:lumMod val="1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rPr>
            <a:t>тонн</a:t>
          </a:r>
          <a:endParaRPr lang="ru-RU" sz="1800" b="1" spc="0" dirty="0">
            <a:ln w="9000" cmpd="sng">
              <a:solidFill>
                <a:schemeClr val="tx2">
                  <a:lumMod val="10000"/>
                </a:schemeClr>
              </a:solidFill>
              <a:prstDash val="solid"/>
            </a:ln>
            <a:solidFill>
              <a:srgbClr val="002060"/>
            </a:solidFill>
            <a:effectLst>
              <a:reflection blurRad="12700" stA="28000" endPos="45000" dist="1000" dir="5400000" sy="-100000" algn="bl" rotWithShape="0"/>
            </a:effectLst>
          </a:endParaRPr>
        </a:p>
      </cdr:txBody>
    </cdr:sp>
  </cdr:relSizeAnchor>
  <cdr:relSizeAnchor xmlns:cdr="http://schemas.openxmlformats.org/drawingml/2006/chartDrawing">
    <cdr:from>
      <cdr:x>0.41176</cdr:x>
      <cdr:y>0.22619</cdr:y>
    </cdr:from>
    <cdr:to>
      <cdr:x>0.5656</cdr:x>
      <cdr:y>0.28643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28392" y="1368152"/>
          <a:ext cx="1318248" cy="3643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b="1" cap="all" dirty="0" smtClean="0">
              <a:ln w="9000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rPr>
            <a:t>3149</a:t>
          </a:r>
          <a:r>
            <a:rPr lang="ru-RU" sz="1800" b="1" cap="all" spc="0" dirty="0" smtClean="0">
              <a:ln w="9000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rPr>
            <a:t> </a:t>
          </a:r>
          <a:r>
            <a:rPr lang="ru-RU" sz="1800" b="1" spc="0" dirty="0" smtClean="0">
              <a:ln w="9000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rPr>
            <a:t>тонн</a:t>
          </a:r>
          <a:endParaRPr lang="ru-RU" sz="1800" b="1" spc="0" dirty="0">
            <a:ln w="9000" cmpd="sng">
              <a:solidFill>
                <a:srgbClr val="002060"/>
              </a:solidFill>
              <a:prstDash val="solid"/>
            </a:ln>
            <a:solidFill>
              <a:srgbClr val="002060"/>
            </a:solidFill>
            <a:effectLst>
              <a:glow rad="63500">
                <a:schemeClr val="accent2">
                  <a:satMod val="175000"/>
                  <a:alpha val="40000"/>
                </a:schemeClr>
              </a:glow>
              <a:reflection blurRad="12700" stA="28000" endPos="45000" dist="1000" dir="5400000" sy="-100000" algn="bl" rotWithShape="0"/>
            </a:effectLst>
          </a:endParaRPr>
        </a:p>
      </cdr:txBody>
    </cdr:sp>
  </cdr:relSizeAnchor>
  <cdr:relSizeAnchor xmlns:cdr="http://schemas.openxmlformats.org/drawingml/2006/chartDrawing">
    <cdr:from>
      <cdr:x>0.16807</cdr:x>
      <cdr:y>0.63095</cdr:y>
    </cdr:from>
    <cdr:to>
      <cdr:x>0.2766</cdr:x>
      <cdr:y>0.70324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440160" y="3816424"/>
          <a:ext cx="929988" cy="437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b="1" cap="all" dirty="0" smtClean="0">
              <a:ln w="9000" cmpd="sng">
                <a:solidFill>
                  <a:schemeClr val="tx2">
                    <a:lumMod val="1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rPr>
            <a:t>429</a:t>
          </a:r>
          <a:r>
            <a:rPr lang="ru-RU" sz="1800" b="1" cap="all" spc="0" dirty="0" smtClean="0">
              <a:ln w="9000" cmpd="sng">
                <a:solidFill>
                  <a:schemeClr val="tx2">
                    <a:lumMod val="1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rPr>
            <a:t> </a:t>
          </a:r>
          <a:r>
            <a:rPr lang="ru-RU" sz="1800" b="1" spc="0" dirty="0" smtClean="0">
              <a:ln w="9000" cmpd="sng">
                <a:solidFill>
                  <a:schemeClr val="tx2">
                    <a:lumMod val="1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rPr>
            <a:t>тонн</a:t>
          </a:r>
          <a:endParaRPr lang="ru-RU" sz="1800" b="1" spc="0" dirty="0">
            <a:ln w="9000" cmpd="sng">
              <a:solidFill>
                <a:schemeClr val="tx2">
                  <a:lumMod val="10000"/>
                </a:schemeClr>
              </a:solidFill>
              <a:prstDash val="solid"/>
            </a:ln>
            <a:solidFill>
              <a:srgbClr val="002060"/>
            </a:solidFill>
            <a:effectLst>
              <a:reflection blurRad="12700" stA="28000" endPos="45000" dist="1000" dir="5400000" sy="-100000" algn="bl" rotWithShape="0"/>
            </a:effectLst>
          </a:endParaRPr>
        </a:p>
      </cdr:txBody>
    </cdr:sp>
  </cdr:relSizeAnchor>
  <cdr:relSizeAnchor xmlns:cdr="http://schemas.openxmlformats.org/drawingml/2006/chartDrawing">
    <cdr:from>
      <cdr:x>0.40336</cdr:x>
      <cdr:y>0.2619</cdr:y>
    </cdr:from>
    <cdr:to>
      <cdr:x>0.51189</cdr:x>
      <cdr:y>0.33419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3456384" y="1584176"/>
          <a:ext cx="929989" cy="437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sz="3600" b="1" spc="0" dirty="0">
            <a:ln w="9000" cmpd="sng">
              <a:solidFill>
                <a:schemeClr val="tx2">
                  <a:lumMod val="1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0.14736</cdr:x>
      <cdr:y>0.5</cdr:y>
    </cdr:from>
    <cdr:to>
      <cdr:x>0.24855</cdr:x>
      <cdr:y>0.63333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31640" y="3429000"/>
          <a:ext cx="914403" cy="9143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138 чел.</a:t>
          </a:r>
          <a:endParaRPr lang="ru-RU" sz="20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0.33861</cdr:x>
      <cdr:y>0.3215</cdr:y>
    </cdr:from>
    <cdr:to>
      <cdr:x>0.4398</cdr:x>
      <cdr:y>0.45483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059832" y="2204864"/>
          <a:ext cx="914403" cy="9143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cap="none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rPr>
            <a:t>34 чел.</a:t>
          </a:r>
          <a:endParaRPr lang="ru-RU" sz="2000" b="1" cap="none" spc="50" dirty="0">
            <a:ln w="13500">
              <a:solidFill>
                <a:schemeClr val="accent1">
                  <a:shade val="2500"/>
                  <a:alpha val="6500"/>
                </a:schemeClr>
              </a:solidFill>
              <a:prstDash val="solid"/>
            </a:ln>
            <a:solidFill>
              <a:schemeClr val="accent1">
                <a:tint val="3000"/>
                <a:alpha val="95000"/>
              </a:schemeClr>
            </a:solidFill>
            <a:effectLst>
              <a:innerShdw blurRad="50900" dist="38500" dir="13500000">
                <a:srgbClr val="000000">
                  <a:alpha val="60000"/>
                </a:srgbClr>
              </a:innerShdw>
            </a:effectLst>
          </a:endParaRPr>
        </a:p>
      </cdr:txBody>
    </cdr:sp>
  </cdr:relSizeAnchor>
  <cdr:relSizeAnchor xmlns:cdr="http://schemas.openxmlformats.org/drawingml/2006/chartDrawing">
    <cdr:from>
      <cdr:x>0.37845</cdr:x>
      <cdr:y>0.647</cdr:y>
    </cdr:from>
    <cdr:to>
      <cdr:x>0.47964</cdr:x>
      <cdr:y>0.78033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419872" y="4437112"/>
          <a:ext cx="914403" cy="9143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 xmlns:a="http://schemas.openxmlformats.org/drawingml/2006/main"/>
        <a:p xmlns:a="http://schemas.openxmlformats.org/drawingml/2006/main">
          <a:r>
            <a:rPr lang="ru-RU" sz="20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171</a:t>
          </a:r>
          <a:r>
            <a:rPr lang="ru-RU" sz="2000" b="1" cap="none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 чел</a:t>
          </a:r>
          <a:endParaRPr lang="ru-RU" sz="2000" b="1" cap="none" spc="150" dirty="0">
            <a:ln w="11430"/>
            <a:solidFill>
              <a:srgbClr val="F8F8F8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0.69573</cdr:x>
      <cdr:y>0.19913</cdr:y>
    </cdr:from>
    <cdr:to>
      <cdr:x>0.85107</cdr:x>
      <cdr:y>0.32316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160113" y="809282"/>
          <a:ext cx="115212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 dirty="0" smtClean="0"/>
            <a:t>99,7%</a:t>
          </a:r>
          <a:endParaRPr lang="ru-RU" sz="2000" b="1" dirty="0"/>
        </a:p>
      </cdr:txBody>
    </cdr:sp>
  </cdr:relSizeAnchor>
  <cdr:relSizeAnchor xmlns:cdr="http://schemas.openxmlformats.org/drawingml/2006/chartDrawing">
    <cdr:from>
      <cdr:x>0.28691</cdr:x>
      <cdr:y>0.47668</cdr:y>
    </cdr:from>
    <cdr:to>
      <cdr:x>0.44225</cdr:x>
      <cdr:y>0.60071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127947" y="1937240"/>
          <a:ext cx="115212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2000" b="1" dirty="0" smtClean="0"/>
            <a:t>95,7%</a:t>
          </a:r>
          <a:endParaRPr lang="ru-RU" sz="2000" b="1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0.08001</cdr:x>
      <cdr:y>0.26606</cdr:y>
    </cdr:from>
    <cdr:to>
      <cdr:x>0.15004</cdr:x>
      <cdr:y>0.87778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568184" y="924568"/>
          <a:ext cx="497316" cy="212575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="wordArtVert" wrap="square" lIns="91440" tIns="45720" rIns="91440" bIns="45720">
          <a:spAutoFit/>
        </a:bodyPr>
        <a:lstStyle xmlns:a="http://schemas.openxmlformats.org/drawingml/2006/main"/>
        <a:p xmlns:a="http://schemas.openxmlformats.org/drawingml/2006/main">
          <a:pPr algn="ctr"/>
          <a:endParaRPr lang="ru-RU" sz="1800" b="1" cap="all" spc="0" dirty="0">
            <a:ln w="9000" cmpd="sng">
              <a:solidFill>
                <a:sysClr val="windowText" lastClr="0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cdr:txBody>
    </cdr:sp>
  </cdr:relSizeAnchor>
  <cdr:relSizeAnchor xmlns:cdr="http://schemas.openxmlformats.org/drawingml/2006/chartDrawing">
    <cdr:from>
      <cdr:x>0.41188</cdr:x>
      <cdr:y>0.32028</cdr:y>
    </cdr:from>
    <cdr:to>
      <cdr:x>0.50314</cdr:x>
      <cdr:y>0.46533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924944" y="1112986"/>
          <a:ext cx="648072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solidFill>
                <a:srgbClr val="FFC000"/>
              </a:solidFill>
            </a:rPr>
            <a:t>228</a:t>
          </a:r>
          <a:endParaRPr lang="ru-RU" sz="18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0.2902</cdr:x>
      <cdr:y>0.48605</cdr:y>
    </cdr:from>
    <cdr:to>
      <cdr:x>0.38146</cdr:x>
      <cdr:y>0.58966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60848" y="1689050"/>
          <a:ext cx="64807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chemeClr val="accent4">
                  <a:lumMod val="50000"/>
                </a:schemeClr>
              </a:solidFill>
            </a:rPr>
            <a:t>183</a:t>
          </a:r>
          <a:endParaRPr lang="ru-RU" sz="2000" b="1" dirty="0">
            <a:solidFill>
              <a:schemeClr val="accent4">
                <a:lumMod val="50000"/>
              </a:schemeClr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5CA4F6-64B8-4268-A238-ECC5096AC0B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8C53A4-2F09-4A68-828D-268755DB6C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96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C53A4-2F09-4A68-828D-268755DB6CF7}" type="slidenum">
              <a:rPr lang="ru-RU" smtClean="0"/>
              <a:t>41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5454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C53A4-2F09-4A68-828D-268755DB6CF7}" type="slidenum">
              <a:rPr lang="ru-RU" smtClean="0"/>
              <a:t>55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68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378679D2-1DD4-4D91-9CCA-6CDAA199B5F9}" type="datetime1">
              <a:rPr lang="ru-RU" smtClean="0"/>
              <a:t>26.02.2016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949DC7-7198-476A-AF8D-ED4B4269D5F4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6A0399-D2F7-487F-BF57-A1D115780DEA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97FD5-74ED-4DE9-B8E7-F4F7D96A0E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3EA327-965D-4325-8585-A31EDB1F6A9A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2F80BC-AE7B-4B54-A948-4440DE5426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6F6CF3-B0BD-46C7-9DE5-0AC19C2B1A9E}" type="datetime1">
              <a:rPr lang="ru-RU" smtClean="0"/>
              <a:t>26.02.2016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5F0FC4-EC64-4DFD-B7E3-5A0BB4E251C7}" type="datetime1">
              <a:rPr lang="ru-RU" smtClean="0"/>
              <a:t>26.02.2016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5427B-F3C0-4561-9056-556C788D02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3AD4FE-3D7C-4C25-AF80-1B1CF3CF22C0}" type="datetime1">
              <a:rPr lang="ru-RU" smtClean="0"/>
              <a:t>26.02.2016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D515D7-1A82-48D1-AED1-482B6C41AA5A}" type="datetime1">
              <a:rPr lang="ru-RU" smtClean="0"/>
              <a:t>26.02.2016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D81A61-4214-41A5-B3E0-B94E27A07E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C6F91E-C859-4D49-AA7B-83C876A54217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45029A-E18C-4814-A78D-4E4E92BC8E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09D2A8-EED1-4CC3-8342-EA3B35D95EDE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BD3C6-436C-43B9-A07F-82140788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8921FD-43AD-4FD5-BCEE-4861EF6254FA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96B9E-85BA-4C6F-B9BD-987C6383F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703843-545A-4382-B840-1C3ABDF7061C}" type="datetime1">
              <a:rPr lang="ru-RU" smtClean="0"/>
              <a:t>26.02.2016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FD5E9-42DB-4D95-AD0B-600EF34B1B4E}" type="datetime1">
              <a:rPr lang="ru-RU" smtClean="0"/>
              <a:t>26.02.2016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69C639-6AAB-49B2-AA5D-51E280F9844B}" type="datetime1">
              <a:rPr lang="ru-RU" smtClean="0"/>
              <a:t>26.02.2016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CD97FD5-74ED-4DE9-B8E7-F4F7D96A0E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AE4831-834C-4A44-B6FF-18011DE3A8C8}" type="datetime1">
              <a:rPr lang="ru-RU" smtClean="0"/>
              <a:t>26.02.2016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72F80BC-AE7B-4B54-A948-4440DE5426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9DBF1-55AF-4045-9CBA-CF9D81AB0534}" type="datetime1">
              <a:rPr lang="ru-RU" smtClean="0"/>
              <a:t>26.02.2016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28998D-57D8-44A7-B989-C75BE382CA39}" type="datetime1">
              <a:rPr lang="ru-RU" smtClean="0"/>
              <a:t>26.02.2016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555427B-F3C0-4561-9056-556C788D02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01D260-7B18-4FE1-A564-E2C2AF88B423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402E2F-5DE6-4ED2-96CC-0B1B0C22AEA3}" type="datetime1">
              <a:rPr lang="ru-RU" smtClean="0"/>
              <a:t>26.02.2016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3D81A61-4214-41A5-B3E0-B94E27A07E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08F64C-5072-4F84-99A0-0ABBB83F6D63}" type="datetime1">
              <a:rPr lang="ru-RU" smtClean="0"/>
              <a:t>26.02.2016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45029A-E18C-4814-A78D-4E4E92BC8E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B8D090-B7F7-4610-B581-4600C1CCE491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BD3C6-436C-43B9-A07F-82140788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9B5BC2-610C-49A2-8168-C6F18C5AEF2C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96B9E-85BA-4C6F-B9BD-987C6383F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0F9B8C-E386-4CF3-8835-B49E4606CC6F}" type="datetime1">
              <a:rPr lang="ru-RU" smtClean="0"/>
              <a:t>26.02.2016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C3C80C-A627-4B33-B228-7D43A57B5A77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EBB38F-CD06-442E-8F93-6A6E906A72D2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97FD5-74ED-4DE9-B8E7-F4F7D96A0E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4A54B3-B9D6-4A7B-9C46-3BBA535E0FBB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2F80BC-AE7B-4B54-A948-4440DE5426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697312-4D95-42F3-B09C-F7ED999E17D1}" type="datetime1">
              <a:rPr lang="ru-RU" smtClean="0"/>
              <a:t>26.02.2016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3AEEA5-57D7-4075-9246-132A43420EE9}" type="datetime1">
              <a:rPr lang="ru-RU" smtClean="0"/>
              <a:t>26.02.2016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5427B-F3C0-4561-9056-556C788D02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3EEB6A-F3AF-47F4-BAE0-2F9F020C4DD3}" type="datetime1">
              <a:rPr lang="ru-RU" smtClean="0"/>
              <a:t>26.02.2016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2B9ABF-1F63-4A1A-A860-12721A08BA60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D81A61-4214-41A5-B3E0-B94E27A07E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779F84-4E9B-4C68-94B5-8C46CD239AB5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45029A-E18C-4814-A78D-4E4E92BC8E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D27A1A-85FE-4FC2-9B14-10E60986BB6A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BD3C6-436C-43B9-A07F-82140788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F9E180-E31F-4C03-9CA4-330021AFFD90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96B9E-85BA-4C6F-B9BD-987C6383F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EC5749-3508-4701-9B11-20EA3A6535CA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2386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07FA9-F6B5-4E00-A863-6829CBD5E7DF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5162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BCDA2F-76A8-4223-A44A-DEEBFEEFE0D3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97FD5-74ED-4DE9-B8E7-F4F7D96A0E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3724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45DDBF-D159-496E-B44E-46C889981EC3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2F80BC-AE7B-4B54-A948-4440DE5426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1242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0EE9C8-D714-4D87-85C9-2ABED18CE26E}" type="datetime1">
              <a:rPr lang="ru-RU" smtClean="0"/>
              <a:t>26.02.2016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94401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0E606F-9CF3-4CF3-AC44-978B8BE27E98}" type="datetime1">
              <a:rPr lang="ru-RU" smtClean="0"/>
              <a:t>26.02.2016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5427B-F3C0-4561-9056-556C788D02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673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7FA070-6FD5-4327-A215-3165A6C8E6F6}" type="datetime1">
              <a:rPr lang="ru-RU" smtClean="0"/>
              <a:t>26.02.2016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37769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B650DC-DF4D-4EFA-B9C4-11BE61F82360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D81A61-4214-41A5-B3E0-B94E27A07E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3552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6D88B9-CD73-446D-BED3-52A7E33D264A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45029A-E18C-4814-A78D-4E4E92BC8E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9143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0AA82A-74B6-41FB-99B6-1D77C6F096C7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BD3C6-436C-43B9-A07F-82140788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65195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939446-6F07-4D61-B7F6-82EEF59A7346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96B9E-85BA-4C6F-B9BD-987C6383F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46231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365538-0D0C-4858-9138-F8EB267E6A09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2F43FC-BB63-499F-A604-2941F39BF7F8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91C0D-FFB7-4EA7-82B3-764533962B95}" type="datetime1">
              <a:rPr lang="ru-RU" smtClean="0"/>
              <a:t>26.02.2016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97FD5-74ED-4DE9-B8E7-F4F7D96A0E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6BB500-9A33-4A6A-BF4B-D8929BF178D3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2F80BC-AE7B-4B54-A948-4440DE5426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32EDA9-D2E5-4837-9C16-2D36B338A43C}" type="datetime1">
              <a:rPr lang="ru-RU" smtClean="0"/>
              <a:t>26.02.2016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3B329C-90A5-45C3-B842-7DDCEE3AC84F}" type="datetime1">
              <a:rPr lang="ru-RU" smtClean="0"/>
              <a:t>26.02.2016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5427B-F3C0-4561-9056-556C788D02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EF0225-DAF8-44BC-BD40-D914080867A6}" type="datetime1">
              <a:rPr lang="ru-RU" smtClean="0"/>
              <a:t>26.02.2016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1F5470-8230-4AD7-9334-22E6E821BB95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D81A61-4214-41A5-B3E0-B94E27A07E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87848E-B031-4A7F-B509-17A2EF3604CE}" type="datetime1">
              <a:rPr lang="ru-RU" smtClean="0"/>
              <a:t>26.02.2016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45029A-E18C-4814-A78D-4E4E92BC8E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876BDD-5783-47A9-8124-3890B6CA891E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BD3C6-436C-43B9-A07F-82140788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012154-D7CD-48BD-9840-1596D62F87F9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96B9E-85BA-4C6F-B9BD-987C6383F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pPr>
              <a:defRPr/>
            </a:pPr>
            <a:fld id="{0A125456-60EA-477A-9726-54CCBFBFE64B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DEC81C-1A63-4B64-BD59-0B10E1BBFF00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3B0951-A25D-40CC-B9C1-457029B9249E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97FD5-74ED-4DE9-B8E7-F4F7D96A0E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3306CE-726F-42A8-A257-00D87962C6D6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2F80BC-AE7B-4B54-A948-4440DE5426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38ED76-3542-4282-BB78-F646F4366823}" type="datetime1">
              <a:rPr lang="ru-RU" smtClean="0"/>
              <a:t>26.02.2016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7B9D3C-1962-499B-A9E7-728331867EE6}" type="datetime1">
              <a:rPr lang="ru-RU" smtClean="0"/>
              <a:t>26.02.2016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5427B-F3C0-4561-9056-556C788D02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C50594-3B27-4B36-B5B2-077F957CBE36}" type="datetime1">
              <a:rPr lang="ru-RU" smtClean="0"/>
              <a:t>26.02.2016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pPr>
              <a:defRPr/>
            </a:pPr>
            <a:fld id="{B069B76F-609C-4961-B4BF-E5412F1D4D94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pPr>
              <a:defRPr/>
            </a:pPr>
            <a:fld id="{83D81A61-4214-41A5-B3E0-B94E27A07E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pPr>
              <a:defRPr/>
            </a:pPr>
            <a:fld id="{31955EC2-5F16-4D4F-986D-9397EC383304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pPr>
              <a:defRPr/>
            </a:pPr>
            <a:fld id="{8145029A-E18C-4814-A78D-4E4E92BC8E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BA6969-78CC-42C0-B54F-C1E476CEE7EE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BD3C6-436C-43B9-A07F-82140788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E03409-DCE0-4078-9D31-26676B97E35F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96B9E-85BA-4C6F-B9BD-987C6383F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3777A8-A979-492A-91E4-46EA9E5C6EF1}" type="datetime1">
              <a:rPr lang="ru-RU" smtClean="0"/>
              <a:t>26.02.2016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65E81579-97E6-4F5C-9FFC-BA2AB15578D5}" type="datetime1">
              <a:rPr lang="ru-RU" smtClean="0"/>
              <a:t>26.02.2016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B85AFC-4E63-4BE5-8568-D7A3A5619D9A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97FD5-74ED-4DE9-B8E7-F4F7D96A0E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0DA9A8-735C-4DDF-B790-2B50C6D11E2C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2F80BC-AE7B-4B54-A948-4440DE5426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B6131F-28C4-4B79-8175-1AFD095742E4}" type="datetime1">
              <a:rPr lang="ru-RU" smtClean="0"/>
              <a:t>26.02.2016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255011-2C20-4AA9-AC52-1C8F58714B3B}" type="datetime1">
              <a:rPr lang="ru-RU" smtClean="0"/>
              <a:t>26.02.2016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5427B-F3C0-4561-9056-556C788D02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BBBA29-A6E4-4401-A90A-9EEB7D264A65}" type="datetime1">
              <a:rPr lang="ru-RU" smtClean="0"/>
              <a:t>26.02.2016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1021F42D-9A76-4714-9615-73C3E70CD8E3}" type="datetime1">
              <a:rPr lang="ru-RU" smtClean="0"/>
              <a:t>26.02.2016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83D81A61-4214-41A5-B3E0-B94E27A07E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FF91B5-C0F6-46DD-B3E9-6D1E49E14CD0}" type="datetime1">
              <a:rPr lang="ru-RU" smtClean="0"/>
              <a:t>26.02.2016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45029A-E18C-4814-A78D-4E4E92BC8E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1F0C27-F367-4FB0-AA47-C116F12DBE84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BD3C6-436C-43B9-A07F-82140788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9D9D4F-3462-44DC-AC24-BA040522FBBD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96B9E-85BA-4C6F-B9BD-987C6383F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E4F0BF-451F-4076-B345-AED66B7B229A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6C37B8-9FF3-4429-9CC2-6CA878FE7D91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EAF2AC-42E8-466A-BF2F-BFD9344999DC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97FD5-74ED-4DE9-B8E7-F4F7D96A0E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A9BACA-0F8F-4106-8A51-92555F3FECFA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2F80BC-AE7B-4B54-A948-4440DE5426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09BCA8-9BCA-4CF8-A747-9F2641E5599E}" type="datetime1">
              <a:rPr lang="ru-RU" smtClean="0"/>
              <a:t>26.02.2016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91870B-53D7-4033-A29E-BD1F4E9D4098}" type="datetime1">
              <a:rPr lang="ru-RU" smtClean="0"/>
              <a:t>26.02.2016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5427B-F3C0-4561-9056-556C788D02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04A21-1599-464C-A03D-3BB89E3B5ADD}" type="datetime1">
              <a:rPr lang="ru-RU" smtClean="0"/>
              <a:t>26.02.2016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7E19DA-F051-49D8-95AC-1265CF48537F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D81A61-4214-41A5-B3E0-B94E27A07E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C4AAA3-49A3-4377-99AC-47175AEDE286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45029A-E18C-4814-A78D-4E4E92BC8E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022484-3506-40C3-BA43-B458EE3BF372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BD3C6-436C-43B9-A07F-82140788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F25673-BC29-445B-BECF-49F311343955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96B9E-85BA-4C6F-B9BD-987C6383F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FA997F-8186-4B8E-9E1A-092813F92AEC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4FBF7F-19BD-4ACD-996B-443E9AB74CFD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0CF4-7248-4BC6-B5DB-ABA231AFA3A7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97FD5-74ED-4DE9-B8E7-F4F7D96A0E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6021FB-2F78-41C4-8B44-D40B3D10A10B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2F80BC-AE7B-4B54-A948-4440DE5426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A9DAF2-FFB8-4B37-9235-667D49A79BED}" type="datetime1">
              <a:rPr lang="ru-RU" smtClean="0"/>
              <a:t>26.02.2016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C3CA69-EAB3-42BF-9D05-85644B8A25AB}" type="datetime1">
              <a:rPr lang="ru-RU" smtClean="0"/>
              <a:t>26.02.2016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5427B-F3C0-4561-9056-556C788D02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9D8E00-5F41-47DD-B3DF-BFD528D13DAC}" type="datetime1">
              <a:rPr lang="ru-RU" smtClean="0"/>
              <a:t>26.02.2016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0D1C96-BC7E-4D37-BA6F-938A5540DB2E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D81A61-4214-41A5-B3E0-B94E27A07E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0D6BB-8306-458F-8A5A-FB595C95DD39}" type="datetime1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45029A-E18C-4814-A78D-4E4E92BC8E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4EB3D6-5495-4C07-A103-E1CE277B3218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BD3C6-436C-43B9-A07F-82140788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CF3AE9-7C80-47C6-9C3B-733E9A31A18E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96B9E-85BA-4C6F-B9BD-987C6383F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8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FD12E98C-F663-4BC5-B470-3465711402DE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D5775867-4BD5-47D6-9591-98A408004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pPr>
              <a:defRPr/>
            </a:pPr>
            <a:fld id="{EBE17B04-1614-429B-9753-A8B6F6E7CE3A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pPr>
              <a:defRPr/>
            </a:pPr>
            <a:fld id="{D5775867-4BD5-47D6-9591-98A408004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0C10932E-9F0C-4173-94DD-DB43678FD784}" type="datetime1">
              <a:rPr lang="ru-RU" smtClean="0"/>
              <a:t>26.02.2016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D5775867-4BD5-47D6-9591-98A408004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6AB082B-5536-4524-BAEE-54F47ADC8827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775867-4BD5-47D6-9591-98A408004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129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2E23AE-674A-4E75-963C-B6DD3F810F09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775867-4BD5-47D6-9591-98A408004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B05664BC-83F4-4A40-B8D1-D77A64F97411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D5775867-4BD5-47D6-9591-98A408004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F6D8460-1A9D-4D28-AC42-86E5C38FFFB7}" type="datetime1">
              <a:rPr lang="ru-RU" smtClean="0"/>
              <a:t>26.02.2016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775867-4BD5-47D6-9591-98A408004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A5651F-8714-4942-8CFE-04DDD8C26C4F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D5775867-4BD5-47D6-9591-98A408004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3D582813-BDF1-4F93-8C08-3449C97238A3}" type="datetime1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D5775867-4BD5-47D6-9591-98A408004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hf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0.xml"/><Relationship Id="rId6" Type="http://schemas.openxmlformats.org/officeDocument/2006/relationships/image" Target="../media/image19.gi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0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0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90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89.xml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0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9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5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5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9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90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6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71.jp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9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9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93.xml"/><Relationship Id="rId5" Type="http://schemas.openxmlformats.org/officeDocument/2006/relationships/image" Target="../media/image82.jpg"/><Relationship Id="rId4" Type="http://schemas.openxmlformats.org/officeDocument/2006/relationships/image" Target="../media/image81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8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9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85.jp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93.xml"/><Relationship Id="rId6" Type="http://schemas.openxmlformats.org/officeDocument/2006/relationships/image" Target="../media/image93.png"/><Relationship Id="rId5" Type="http://schemas.openxmlformats.org/officeDocument/2006/relationships/image" Target="../media/image92.jpeg"/><Relationship Id="rId4" Type="http://schemas.openxmlformats.org/officeDocument/2006/relationships/image" Target="../media/image91.jp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gif"/><Relationship Id="rId3" Type="http://schemas.openxmlformats.org/officeDocument/2006/relationships/image" Target="../media/image95.gif"/><Relationship Id="rId7" Type="http://schemas.openxmlformats.org/officeDocument/2006/relationships/image" Target="../media/image99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93.xml"/><Relationship Id="rId6" Type="http://schemas.openxmlformats.org/officeDocument/2006/relationships/image" Target="../media/image98.jpg"/><Relationship Id="rId5" Type="http://schemas.openxmlformats.org/officeDocument/2006/relationships/image" Target="../media/image97.gif"/><Relationship Id="rId4" Type="http://schemas.openxmlformats.org/officeDocument/2006/relationships/image" Target="../media/image96.jpg"/><Relationship Id="rId9" Type="http://schemas.openxmlformats.org/officeDocument/2006/relationships/image" Target="../media/image10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93.xml"/><Relationship Id="rId4" Type="http://schemas.openxmlformats.org/officeDocument/2006/relationships/image" Target="../media/image104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9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1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06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117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7" Type="http://schemas.openxmlformats.org/officeDocument/2006/relationships/image" Target="../media/image123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90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jpeg"/><Relationship Id="rId13" Type="http://schemas.openxmlformats.org/officeDocument/2006/relationships/image" Target="../media/image135.jpeg"/><Relationship Id="rId18" Type="http://schemas.openxmlformats.org/officeDocument/2006/relationships/image" Target="../media/image140.jpeg"/><Relationship Id="rId26" Type="http://schemas.openxmlformats.org/officeDocument/2006/relationships/image" Target="../media/image148.jpeg"/><Relationship Id="rId39" Type="http://schemas.openxmlformats.org/officeDocument/2006/relationships/image" Target="../media/image161.jpeg"/><Relationship Id="rId3" Type="http://schemas.openxmlformats.org/officeDocument/2006/relationships/image" Target="../media/image125.jpeg"/><Relationship Id="rId21" Type="http://schemas.openxmlformats.org/officeDocument/2006/relationships/image" Target="../media/image143.jpeg"/><Relationship Id="rId34" Type="http://schemas.openxmlformats.org/officeDocument/2006/relationships/image" Target="../media/image156.jpeg"/><Relationship Id="rId42" Type="http://schemas.openxmlformats.org/officeDocument/2006/relationships/image" Target="../media/image164.jpeg"/><Relationship Id="rId7" Type="http://schemas.openxmlformats.org/officeDocument/2006/relationships/image" Target="../media/image129.jpeg"/><Relationship Id="rId12" Type="http://schemas.openxmlformats.org/officeDocument/2006/relationships/image" Target="../media/image134.jpeg"/><Relationship Id="rId17" Type="http://schemas.openxmlformats.org/officeDocument/2006/relationships/image" Target="../media/image139.jpeg"/><Relationship Id="rId25" Type="http://schemas.openxmlformats.org/officeDocument/2006/relationships/image" Target="../media/image147.jpeg"/><Relationship Id="rId33" Type="http://schemas.openxmlformats.org/officeDocument/2006/relationships/image" Target="../media/image155.jpeg"/><Relationship Id="rId38" Type="http://schemas.openxmlformats.org/officeDocument/2006/relationships/image" Target="../media/image160.jpeg"/><Relationship Id="rId46" Type="http://schemas.openxmlformats.org/officeDocument/2006/relationships/image" Target="../media/image168.jpeg"/><Relationship Id="rId2" Type="http://schemas.openxmlformats.org/officeDocument/2006/relationships/image" Target="../media/image124.JPG"/><Relationship Id="rId16" Type="http://schemas.openxmlformats.org/officeDocument/2006/relationships/image" Target="../media/image138.jpeg"/><Relationship Id="rId20" Type="http://schemas.openxmlformats.org/officeDocument/2006/relationships/image" Target="../media/image142.jpeg"/><Relationship Id="rId29" Type="http://schemas.openxmlformats.org/officeDocument/2006/relationships/image" Target="../media/image151.jpeg"/><Relationship Id="rId41" Type="http://schemas.openxmlformats.org/officeDocument/2006/relationships/image" Target="../media/image163.jpeg"/><Relationship Id="rId1" Type="http://schemas.openxmlformats.org/officeDocument/2006/relationships/slideLayout" Target="../slideLayouts/slideLayout90.xml"/><Relationship Id="rId6" Type="http://schemas.openxmlformats.org/officeDocument/2006/relationships/image" Target="../media/image128.jpeg"/><Relationship Id="rId11" Type="http://schemas.openxmlformats.org/officeDocument/2006/relationships/image" Target="../media/image133.jpeg"/><Relationship Id="rId24" Type="http://schemas.openxmlformats.org/officeDocument/2006/relationships/image" Target="../media/image146.jpeg"/><Relationship Id="rId32" Type="http://schemas.openxmlformats.org/officeDocument/2006/relationships/image" Target="../media/image154.jpeg"/><Relationship Id="rId37" Type="http://schemas.openxmlformats.org/officeDocument/2006/relationships/image" Target="../media/image159.jpeg"/><Relationship Id="rId40" Type="http://schemas.openxmlformats.org/officeDocument/2006/relationships/image" Target="../media/image162.jpeg"/><Relationship Id="rId45" Type="http://schemas.openxmlformats.org/officeDocument/2006/relationships/image" Target="../media/image167.jpeg"/><Relationship Id="rId5" Type="http://schemas.openxmlformats.org/officeDocument/2006/relationships/image" Target="../media/image127.jpeg"/><Relationship Id="rId15" Type="http://schemas.openxmlformats.org/officeDocument/2006/relationships/image" Target="../media/image137.jpeg"/><Relationship Id="rId23" Type="http://schemas.openxmlformats.org/officeDocument/2006/relationships/image" Target="../media/image145.jpeg"/><Relationship Id="rId28" Type="http://schemas.openxmlformats.org/officeDocument/2006/relationships/image" Target="../media/image150.jpeg"/><Relationship Id="rId36" Type="http://schemas.openxmlformats.org/officeDocument/2006/relationships/image" Target="../media/image158.jpeg"/><Relationship Id="rId10" Type="http://schemas.openxmlformats.org/officeDocument/2006/relationships/image" Target="../media/image132.jpeg"/><Relationship Id="rId19" Type="http://schemas.openxmlformats.org/officeDocument/2006/relationships/image" Target="../media/image141.jpeg"/><Relationship Id="rId31" Type="http://schemas.openxmlformats.org/officeDocument/2006/relationships/image" Target="../media/image153.jpeg"/><Relationship Id="rId44" Type="http://schemas.openxmlformats.org/officeDocument/2006/relationships/image" Target="../media/image166.jpeg"/><Relationship Id="rId4" Type="http://schemas.openxmlformats.org/officeDocument/2006/relationships/image" Target="../media/image126.jpeg"/><Relationship Id="rId9" Type="http://schemas.openxmlformats.org/officeDocument/2006/relationships/image" Target="../media/image131.jpeg"/><Relationship Id="rId14" Type="http://schemas.openxmlformats.org/officeDocument/2006/relationships/image" Target="../media/image136.jpeg"/><Relationship Id="rId22" Type="http://schemas.openxmlformats.org/officeDocument/2006/relationships/image" Target="../media/image144.jpeg"/><Relationship Id="rId27" Type="http://schemas.openxmlformats.org/officeDocument/2006/relationships/image" Target="../media/image149.jpeg"/><Relationship Id="rId30" Type="http://schemas.openxmlformats.org/officeDocument/2006/relationships/image" Target="../media/image152.jpeg"/><Relationship Id="rId35" Type="http://schemas.openxmlformats.org/officeDocument/2006/relationships/image" Target="../media/image157.jpeg"/><Relationship Id="rId43" Type="http://schemas.openxmlformats.org/officeDocument/2006/relationships/image" Target="../media/image165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image" Target="../media/image169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g"/><Relationship Id="rId1" Type="http://schemas.openxmlformats.org/officeDocument/2006/relationships/slideLayout" Target="../slideLayouts/slideLayout4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90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179512" y="404664"/>
            <a:ext cx="1910587" cy="6286544"/>
          </a:xfrm>
          <a:prstGeom prst="round2Diag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99592" y="116632"/>
            <a:ext cx="950505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519C"/>
                </a:solidFill>
                <a:latin typeface="Calibri" pitchFamily="34" charset="0"/>
                <a:ea typeface="Tahoma" pitchFamily="34" charset="0"/>
                <a:cs typeface="Calibri" pitchFamily="34" charset="0"/>
              </a:rPr>
              <a:t>Итоги</a:t>
            </a:r>
          </a:p>
          <a:p>
            <a:pPr algn="ctr"/>
            <a:r>
              <a:rPr lang="ru-RU" sz="3200" b="1" dirty="0" smtClean="0">
                <a:solidFill>
                  <a:srgbClr val="00519C"/>
                </a:solidFill>
                <a:latin typeface="Calibri" pitchFamily="34" charset="0"/>
                <a:ea typeface="Tahoma" pitchFamily="34" charset="0"/>
                <a:cs typeface="Calibri" pitchFamily="34" charset="0"/>
              </a:rPr>
              <a:t>социально-экономического развития</a:t>
            </a:r>
          </a:p>
          <a:p>
            <a:pPr algn="ctr"/>
            <a:r>
              <a:rPr lang="ru-RU" sz="3200" b="1" dirty="0" smtClean="0">
                <a:solidFill>
                  <a:srgbClr val="00519C"/>
                </a:solidFill>
                <a:latin typeface="Calibri" pitchFamily="34" charset="0"/>
                <a:ea typeface="Tahoma" pitchFamily="34" charset="0"/>
                <a:cs typeface="Calibri" pitchFamily="34" charset="0"/>
              </a:rPr>
              <a:t>Урупского муниципального района</a:t>
            </a:r>
          </a:p>
          <a:p>
            <a:pPr algn="ctr"/>
            <a:r>
              <a:rPr lang="ru-RU" sz="3200" b="1" dirty="0" smtClean="0">
                <a:solidFill>
                  <a:srgbClr val="00519C"/>
                </a:solidFill>
                <a:latin typeface="Calibri" pitchFamily="34" charset="0"/>
                <a:ea typeface="Tahoma" pitchFamily="34" charset="0"/>
                <a:cs typeface="Calibri" pitchFamily="34" charset="0"/>
              </a:rPr>
              <a:t>За 2015 год</a:t>
            </a:r>
          </a:p>
          <a:p>
            <a:pPr algn="ctr"/>
            <a:endParaRPr lang="ru-RU" sz="2000" b="1" dirty="0">
              <a:solidFill>
                <a:srgbClr val="9AA4A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kchr.ru/bitrix/templates/kchr_info/images/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1136357" cy="1276076"/>
          </a:xfrm>
          <a:prstGeom prst="rect">
            <a:avLst/>
          </a:prstGeom>
          <a:noFill/>
        </p:spPr>
      </p:pic>
      <p:pic>
        <p:nvPicPr>
          <p:cNvPr id="2050" name="Picture 2" descr="http://kchr.ru/upload/iblock/bf2/%D0%A4%D0%B0%D0%B1%D1%80%D0%B8%D0%BA%D0%B0%20%D0%A4%D0%BE%D1%80%D0%BC%D0%B0%D1%82%D0%BE%D0%B21Y4A5686-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9" b="2559"/>
          <a:stretch/>
        </p:blipFill>
        <p:spPr bwMode="auto">
          <a:xfrm>
            <a:off x="2206151" y="2132856"/>
            <a:ext cx="6830345" cy="449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141133" y="404664"/>
            <a:ext cx="1910587" cy="6286544"/>
          </a:xfrm>
          <a:prstGeom prst="round2Diag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Picture 2" descr="http://kchr.ru/bitrix/templates/kchr_info/images/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39" y="620688"/>
            <a:ext cx="1136357" cy="12760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7490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188640"/>
            <a:ext cx="3888432" cy="1143000"/>
          </a:xfrm>
          <a:effectLst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1282261"/>
            <a:ext cx="8386376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Консолидированный бюджет района по доходам за 2015 год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47298"/>
              </p:ext>
            </p:extLst>
          </p:nvPr>
        </p:nvGraphicFramePr>
        <p:xfrm>
          <a:off x="196236" y="2924944"/>
          <a:ext cx="8784976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802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047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b="1" cap="none" spc="0" dirty="0" smtClean="0">
                          <a:ln w="1905">
                            <a:solidFill>
                              <a:srgbClr val="0070C0"/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УТОЧНЕННЫЙ ПЛАН</a:t>
                      </a:r>
                      <a:endParaRPr lang="ru-RU" sz="2800" b="1" cap="none" spc="0" dirty="0">
                        <a:ln w="1905">
                          <a:solidFill>
                            <a:srgbClr val="0070C0"/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cap="none" spc="0" dirty="0" smtClean="0">
                          <a:ln w="1905">
                            <a:solidFill>
                              <a:srgbClr val="0070C0"/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549 млн. руб.</a:t>
                      </a:r>
                      <a:endParaRPr lang="ru-RU" sz="2800" b="1" cap="none" spc="0" dirty="0">
                        <a:ln w="1905">
                          <a:solidFill>
                            <a:srgbClr val="0070C0"/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cap="none" spc="0" dirty="0" smtClean="0">
                          <a:ln w="1905">
                            <a:solidFill>
                              <a:srgbClr val="0070C0"/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ИСПОЛНЕННЫЙ ПЛАН (98,9%)</a:t>
                      </a:r>
                      <a:endParaRPr lang="ru-RU" sz="2800" b="1" cap="none" spc="0" dirty="0">
                        <a:ln w="1905">
                          <a:solidFill>
                            <a:srgbClr val="0070C0"/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cap="none" spc="0" dirty="0" smtClean="0">
                          <a:ln w="1905">
                            <a:solidFill>
                              <a:srgbClr val="0070C0"/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543,2 млн. руб.</a:t>
                      </a:r>
                      <a:endParaRPr lang="ru-RU" sz="2800" b="1" cap="none" spc="0" dirty="0">
                        <a:ln w="1905">
                          <a:solidFill>
                            <a:srgbClr val="0070C0"/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58848" y="4373488"/>
            <a:ext cx="7200800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Исполненный план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101262"/>
              </p:ext>
            </p:extLst>
          </p:nvPr>
        </p:nvGraphicFramePr>
        <p:xfrm>
          <a:off x="1043608" y="5373216"/>
          <a:ext cx="7200800" cy="119380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200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НАЛОГОВЫЕ И НЕНАЛОГОВЫЕ</a:t>
                      </a:r>
                      <a:r>
                        <a:rPr lang="ru-RU" cap="all" spc="0" baseline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 ДОХОДЫ</a:t>
                      </a:r>
                      <a:endParaRPr lang="ru-RU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rgbClr val="1E530D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78 </a:t>
                      </a:r>
                      <a:r>
                        <a:rPr lang="ru-RU" b="1" cap="none" spc="0" dirty="0" err="1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млн.руб</a:t>
                      </a:r>
                      <a:r>
                        <a:rPr lang="ru-RU" b="1" cap="none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.</a:t>
                      </a:r>
                      <a:endParaRPr lang="ru-RU" b="1" cap="all" spc="0" dirty="0" smtClean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(98,2%)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rgbClr val="1E530D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814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5549437"/>
              </p:ext>
            </p:extLst>
          </p:nvPr>
        </p:nvGraphicFramePr>
        <p:xfrm>
          <a:off x="35496" y="836712"/>
          <a:ext cx="9108504" cy="59741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46262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822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53437">
                <a:tc>
                  <a:txBody>
                    <a:bodyPr/>
                    <a:lstStyle/>
                    <a:p>
                      <a:pPr algn="ctr"/>
                      <a:r>
                        <a:rPr lang="ru-RU" sz="2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УРУПСКИЙ МУНИЦИПАЛЬНЫЙ  РАЙОН</a:t>
                      </a:r>
                      <a:endParaRPr lang="ru-RU" sz="2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100,3%</a:t>
                      </a:r>
                      <a:endParaRPr lang="ru-RU" sz="28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72186">
                <a:tc>
                  <a:txBody>
                    <a:bodyPr/>
                    <a:lstStyle/>
                    <a:p>
                      <a:pPr algn="ctr"/>
                      <a:r>
                        <a:rPr lang="ru-RU" sz="18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ЗАГЕДАНСКОЕ СЕЛЬСКОЕ ПОСЕЛЕНИЕ</a:t>
                      </a:r>
                      <a:endParaRPr lang="ru-RU" sz="18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105%</a:t>
                      </a:r>
                      <a:endParaRPr lang="ru-RU" sz="20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72186">
                <a:tc>
                  <a:txBody>
                    <a:bodyPr/>
                    <a:lstStyle/>
                    <a:p>
                      <a:pPr algn="ctr"/>
                      <a:r>
                        <a:rPr lang="ru-RU" sz="18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ПРЕГРАДНЕНСКОЕ СЕЛЬСКОЕ ПОСЕЛЕНИЕ</a:t>
                      </a:r>
                      <a:endParaRPr lang="ru-RU" sz="18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100%</a:t>
                      </a:r>
                      <a:endParaRPr lang="ru-RU" sz="20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22405">
                <a:tc>
                  <a:txBody>
                    <a:bodyPr/>
                    <a:lstStyle/>
                    <a:p>
                      <a:pPr algn="ctr"/>
                      <a:r>
                        <a:rPr lang="ru-RU" sz="18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ПРЕДГОРНЕНСКОЕ</a:t>
                      </a:r>
                      <a:r>
                        <a:rPr lang="ru-RU" sz="1800" b="0" u="none" cap="none" spc="0" baseline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СЕЛЬСКОЕ ПОЕЛЕНИЕ</a:t>
                      </a:r>
                      <a:endParaRPr lang="ru-RU" sz="18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106,3%</a:t>
                      </a:r>
                      <a:endParaRPr lang="ru-RU" sz="20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72186">
                <a:tc>
                  <a:txBody>
                    <a:bodyPr/>
                    <a:lstStyle/>
                    <a:p>
                      <a:pPr algn="ctr"/>
                      <a:r>
                        <a:rPr lang="ru-RU" sz="18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КЫЗЫЛ-УРУПСКОЕ</a:t>
                      </a:r>
                      <a:r>
                        <a:rPr lang="ru-RU" sz="1800" b="0" u="none" cap="none" spc="0" baseline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СЕЛЬСКОЕ ПОСЕЛЕНИЕ</a:t>
                      </a:r>
                      <a:endParaRPr lang="ru-RU" sz="18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90,7%</a:t>
                      </a:r>
                      <a:endParaRPr lang="ru-RU" sz="20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72186">
                <a:tc>
                  <a:txBody>
                    <a:bodyPr/>
                    <a:lstStyle/>
                    <a:p>
                      <a:pPr algn="ctr"/>
                      <a:r>
                        <a:rPr lang="ru-RU" sz="18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КУРДЖИНОВСКОЕ СЕЛЬСКОЕ</a:t>
                      </a:r>
                      <a:r>
                        <a:rPr lang="ru-RU" sz="1800" b="0" u="none" cap="none" spc="0" baseline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ПОСЕЛЕНИЕ</a:t>
                      </a:r>
                      <a:endParaRPr lang="ru-RU" sz="18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89,4%</a:t>
                      </a:r>
                      <a:endParaRPr lang="ru-RU" sz="20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14215">
                <a:tc>
                  <a:txBody>
                    <a:bodyPr/>
                    <a:lstStyle/>
                    <a:p>
                      <a:pPr algn="ctr"/>
                      <a:r>
                        <a:rPr lang="ru-RU" sz="18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УРУПСКОЕ СЕЛЬСКОЕ ПОСЕЛЕНИЕ</a:t>
                      </a:r>
                      <a:endParaRPr lang="ru-RU" sz="18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102,3%</a:t>
                      </a:r>
                      <a:endParaRPr lang="ru-RU" sz="20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25856">
                <a:tc>
                  <a:txBody>
                    <a:bodyPr/>
                    <a:lstStyle/>
                    <a:p>
                      <a:pPr algn="ctr"/>
                      <a:r>
                        <a:rPr lang="ru-RU" sz="18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МЕДНОГОРСКОЕ СЕЛЬСКОЕ ПОСЕЛЕНИЕ</a:t>
                      </a:r>
                      <a:endParaRPr lang="ru-RU" sz="18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u="none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83,6%</a:t>
                      </a:r>
                      <a:endParaRPr lang="ru-RU" sz="2000" b="0" u="none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68239"/>
            <a:ext cx="7908420" cy="1224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602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3"/>
            <a:ext cx="8640960" cy="1656183"/>
          </a:xfrm>
          <a:solidFill>
            <a:srgbClr val="FF0000">
              <a:alpha val="71000"/>
            </a:srgbClr>
          </a:solidFill>
          <a:effectLst>
            <a:glow rad="101600">
              <a:schemeClr val="tx1">
                <a:lumMod val="75000"/>
                <a:lumOff val="25000"/>
                <a:alpha val="60000"/>
              </a:schemeClr>
            </a:glow>
            <a:softEdge rad="63500"/>
          </a:effectLst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/>
            <a:r>
              <a:rPr lang="ru-RU" sz="3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ПРИЧИНЫ </a:t>
            </a:r>
            <a:r>
              <a:rPr lang="ru-RU" sz="34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НЕИСПОЛНЕНИЯ</a:t>
            </a:r>
            <a:r>
              <a:rPr lang="ru-RU" sz="3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ПЛАНА  ПОСТУПЛЕНИЙ НАЛОГОВЫХ И НЕНАЛОГОВЫХ ДОХОДОВ</a:t>
            </a:r>
            <a:endParaRPr lang="ru-RU" sz="3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459393404"/>
              </p:ext>
            </p:extLst>
          </p:nvPr>
        </p:nvGraphicFramePr>
        <p:xfrm>
          <a:off x="179512" y="1939310"/>
          <a:ext cx="8568952" cy="2587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0" name="Группа 9"/>
          <p:cNvGrpSpPr/>
          <p:nvPr/>
        </p:nvGrpSpPr>
        <p:grpSpPr>
          <a:xfrm>
            <a:off x="2515451" y="5229200"/>
            <a:ext cx="6341024" cy="270490"/>
            <a:chOff x="2227927" y="908036"/>
            <a:chExt cx="6341024" cy="270490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2227927" y="908036"/>
              <a:ext cx="6341024" cy="27049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Прямоугольник 14"/>
            <p:cNvSpPr/>
            <p:nvPr/>
          </p:nvSpPr>
          <p:spPr>
            <a:xfrm>
              <a:off x="2227927" y="908036"/>
              <a:ext cx="6341024" cy="2704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670" tIns="26670" rIns="26670" bIns="26670" numCol="1" spcCol="1270" anchor="b" anchorCtr="0">
              <a:noAutofit/>
            </a:bodyPr>
            <a:lstStyle/>
            <a:p>
              <a:pPr lvl="0" algn="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287523" y="4693159"/>
            <a:ext cx="8568953" cy="1656143"/>
            <a:chOff x="-1" y="371995"/>
            <a:chExt cx="8568953" cy="1656143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1258527"/>
              <a:ext cx="8568952" cy="76961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рямоугольник 12"/>
            <p:cNvSpPr/>
            <p:nvPr/>
          </p:nvSpPr>
          <p:spPr>
            <a:xfrm>
              <a:off x="-1" y="371995"/>
              <a:ext cx="8568952" cy="6160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t" anchorCtr="0">
              <a:noAutofit/>
            </a:bodyPr>
            <a:lstStyle/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2000" b="1" kern="1200" cap="all" spc="0" dirty="0" smtClean="0">
                  <a:ln w="9000" cmpd="sng">
                    <a:solidFill>
                      <a:schemeClr val="tx2">
                        <a:lumMod val="50000"/>
                      </a:schemeClr>
                    </a:solidFill>
                    <a:prstDash val="solid"/>
                  </a:ln>
                  <a:solidFill>
                    <a:schemeClr val="tx2">
                      <a:lumMod val="50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НЕВЫПОЛНЕНИЕ ПЛАНА ПОСТУПЛЕНИЯ ДОХОДОВ ОТ УПЛАТЫ АКЦИЗОВ НА НЕФТЕПРОДУКТЫ (</a:t>
              </a:r>
              <a:r>
                <a:rPr lang="ru-RU" sz="2000" b="1" cap="all" dirty="0" smtClean="0">
                  <a:ln w="9000" cmpd="sng">
                    <a:solidFill>
                      <a:schemeClr val="tx2">
                        <a:lumMod val="50000"/>
                      </a:schemeClr>
                    </a:solidFill>
                    <a:prstDash val="solid"/>
                  </a:ln>
                  <a:solidFill>
                    <a:schemeClr val="tx2">
                      <a:lumMod val="50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91,2</a:t>
              </a:r>
              <a:r>
                <a:rPr lang="ru-RU" sz="2000" b="1" kern="1200" cap="all" spc="0" dirty="0" smtClean="0">
                  <a:ln w="9000" cmpd="sng">
                    <a:solidFill>
                      <a:schemeClr val="tx2">
                        <a:lumMod val="50000"/>
                      </a:schemeClr>
                    </a:solidFill>
                    <a:prstDash val="solid"/>
                  </a:ln>
                  <a:solidFill>
                    <a:schemeClr val="tx2">
                      <a:lumMod val="50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%)</a:t>
              </a:r>
              <a:endParaRPr lang="ru-RU" sz="2000" b="1" kern="1200" cap="all" spc="0" dirty="0">
                <a:ln w="9000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183833" y="4077074"/>
            <a:ext cx="2443951" cy="529592"/>
            <a:chOff x="0" y="686685"/>
            <a:chExt cx="2227927" cy="493684"/>
          </a:xfrm>
        </p:grpSpPr>
        <p:sp>
          <p:nvSpPr>
            <p:cNvPr id="17" name="Прямоугольник с двумя скругленными соседними углами 16"/>
            <p:cNvSpPr/>
            <p:nvPr/>
          </p:nvSpPr>
          <p:spPr>
            <a:xfrm>
              <a:off x="0" y="686685"/>
              <a:ext cx="2227927" cy="493684"/>
            </a:xfrm>
            <a:prstGeom prst="round2SameRect">
              <a:avLst>
                <a:gd name="adj1" fmla="val 16670"/>
                <a:gd name="adj2" fmla="val 0"/>
              </a:avLst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</p:sp>
        <p:sp>
          <p:nvSpPr>
            <p:cNvPr id="18" name="Прямоугольник 17"/>
            <p:cNvSpPr/>
            <p:nvPr/>
          </p:nvSpPr>
          <p:spPr>
            <a:xfrm>
              <a:off x="24104" y="686685"/>
              <a:ext cx="2179719" cy="46958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lvl="0" algn="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b="1" kern="1200" dirty="0" smtClean="0"/>
                <a:t> АКЦИЗЫ</a:t>
              </a:r>
              <a:endParaRPr lang="ru-RU" sz="3200" b="1" kern="1200" dirty="0"/>
            </a:p>
          </p:txBody>
        </p:sp>
      </p:grpSp>
      <p:sp>
        <p:nvSpPr>
          <p:cNvPr id="3" name="Прямоугольник с двумя скругленными соседними углами 2"/>
          <p:cNvSpPr/>
          <p:nvPr/>
        </p:nvSpPr>
        <p:spPr>
          <a:xfrm>
            <a:off x="183833" y="5499690"/>
            <a:ext cx="2448272" cy="873604"/>
          </a:xfrm>
          <a:prstGeom prst="round2Same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пошлины</a:t>
            </a:r>
            <a:endParaRPr lang="ru-RU" sz="3600" dirty="0">
              <a:ln w="22225">
                <a:solidFill>
                  <a:schemeClr val="bg1"/>
                </a:solidFill>
                <a:prstDash val="solid"/>
              </a:ln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15816" y="5579691"/>
            <a:ext cx="5940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rPr>
              <a:t>Снижение поступлений государственной пошлины (60,1%)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83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852936"/>
            <a:ext cx="9036495" cy="3024336"/>
          </a:xfrm>
        </p:spPr>
        <p:txBody>
          <a:bodyPr>
            <a:normAutofit fontScale="85000" lnSpcReduction="1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indent="0">
              <a:buNone/>
            </a:pPr>
            <a:r>
              <a:rPr lang="ru-RU" sz="2400" b="1" u="sng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ИНДЕКС ПРОМЫШЛЕННОГО ПРОИЗВОДСТВА              </a:t>
            </a:r>
            <a:r>
              <a:rPr lang="ru-RU" sz="4200" b="1" u="sng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101 %</a:t>
            </a:r>
          </a:p>
          <a:p>
            <a:pPr marL="0" indent="0">
              <a:buNone/>
            </a:pPr>
            <a:endParaRPr lang="ru-RU" sz="2800" b="1" u="sng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endParaRPr lang="ru-RU" sz="20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ОБЪЕМ ОТГРУЖЕННЫХ ТОВАРОВ СОБСТВЕННОГО </a:t>
            </a:r>
          </a:p>
          <a:p>
            <a:pPr marL="0" indent="0">
              <a:buNone/>
            </a:pPr>
            <a:r>
              <a:rPr lang="ru-RU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ПРОИЗВОДСТВА, ВЫПОЛНЕНИЕ РАБОТ И УСЛУГ </a:t>
            </a:r>
          </a:p>
          <a:p>
            <a:pPr marL="0" indent="0">
              <a:buNone/>
            </a:pPr>
            <a:r>
              <a:rPr lang="ru-RU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СВОИМИ СИЛАМИ </a:t>
            </a:r>
            <a:r>
              <a:rPr lang="ru-RU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4700" b="1" u="sng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1,6 </a:t>
            </a:r>
            <a:r>
              <a:rPr lang="ru-RU" sz="2800" b="1" u="sng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млрд. </a:t>
            </a:r>
            <a:r>
              <a:rPr lang="ru-RU" sz="2800" b="1" u="sng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руб</a:t>
            </a:r>
            <a:r>
              <a:rPr lang="ru-RU" sz="2800" b="1" u="sng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2000" b="1" u="sng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 	</a:t>
            </a:r>
            <a:r>
              <a:rPr lang="ru-RU" sz="2000" b="1" u="sng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2000" b="1" u="sng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                       </a:t>
            </a:r>
            <a:r>
              <a:rPr lang="ru-RU" sz="3800" b="1" u="sng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120,6 % </a:t>
            </a:r>
            <a:r>
              <a:rPr lang="ru-RU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				</a:t>
            </a:r>
          </a:p>
          <a:p>
            <a:endParaRPr lang="ru-RU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37872" y="116633"/>
            <a:ext cx="8640960" cy="1656184"/>
          </a:xfrm>
          <a:prstGeom prst="rect">
            <a:avLst/>
          </a:prstGeom>
          <a:ln/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b="1" spc="150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ПРОМЫШЛЕННОСТЬ</a:t>
            </a:r>
            <a:endParaRPr lang="ru-RU" b="1" spc="150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4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280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89" y="188640"/>
            <a:ext cx="4478413" cy="298560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64" y="3174249"/>
            <a:ext cx="5147467" cy="343164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843094"/>
            <a:ext cx="4522359" cy="30149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" y="6148224"/>
            <a:ext cx="960561" cy="670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4788025" y="154614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ЗАО «</a:t>
            </a:r>
            <a:r>
              <a:rPr lang="ru-RU" sz="3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Урупский</a:t>
            </a:r>
            <a:r>
              <a:rPr lang="ru-RU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ГОК»</a:t>
            </a:r>
            <a:endParaRPr lang="ru-RU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93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014" y="-27173"/>
            <a:ext cx="5270808" cy="352839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78" y="3719760"/>
            <a:ext cx="4687986" cy="31382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2"/>
          <a:stretch/>
        </p:blipFill>
        <p:spPr>
          <a:xfrm>
            <a:off x="4559100" y="3356992"/>
            <a:ext cx="4584899" cy="34677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862"/>
            <a:ext cx="4640308" cy="310632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TextBox 9"/>
          <p:cNvSpPr txBox="1"/>
          <p:nvPr/>
        </p:nvSpPr>
        <p:spPr>
          <a:xfrm>
            <a:off x="2398636" y="3370283"/>
            <a:ext cx="4483343" cy="523220"/>
          </a:xfrm>
          <a:prstGeom prst="rect">
            <a:avLst/>
          </a:prstGeom>
          <a:solidFill>
            <a:srgbClr val="00FF00"/>
          </a:solidFill>
          <a:ln w="38100"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ОАО «ФЛОРА КАВКАЗА»</a:t>
            </a:r>
            <a:endParaRPr lang="ru-RU" sz="28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40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1106" y="141413"/>
            <a:ext cx="6858000" cy="584775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  <a:outerShdw blurRad="50800" dist="430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ИНВЕСТИЦИОННЫЙ ПРОЕКТ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99"/>
          <a:stretch/>
        </p:blipFill>
        <p:spPr bwMode="auto">
          <a:xfrm>
            <a:off x="2208220" y="1988840"/>
            <a:ext cx="4808964" cy="277641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95728" y="5085184"/>
            <a:ext cx="7233949" cy="1631216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114300" dist="114300" dir="5400000" rotWithShape="0">
              <a:srgbClr val="000000">
                <a:alpha val="70000"/>
              </a:srgbClr>
            </a:outerShdw>
            <a:softEdge rad="6350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Многопрофильное фармацевтическое предприятие на территории КЧР по производству сиропов , настоек, экстрактов, таблеток, ампул,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трансдермальных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лекарственных форм, нацеленный на использование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местных источников сырья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5440" y="943983"/>
            <a:ext cx="7396577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Kaiti Std R" pitchFamily="18" charset="-128"/>
                <a:ea typeface="Adobe Kaiti Std R" pitchFamily="18" charset="-128"/>
              </a:rPr>
              <a:t>Капитальные вложения   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Kaiti Std R" pitchFamily="18" charset="-128"/>
                <a:ea typeface="Adobe Kaiti Std R" pitchFamily="18" charset="-128"/>
              </a:rPr>
              <a:t>569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Kaiti Std R" pitchFamily="18" charset="-128"/>
                <a:ea typeface="Adobe Kaiti Std R" pitchFamily="18" charset="-128"/>
              </a:rPr>
              <a:t>млн.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Kaiti Std R" pitchFamily="18" charset="-128"/>
                <a:ea typeface="Adobe Kaiti Std R" pitchFamily="18" charset="-128"/>
              </a:rPr>
              <a:t>руб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Kaiti Std R" pitchFamily="18" charset="-128"/>
              <a:ea typeface="Adobe Kaiti Std R" pitchFamily="18" charset="-128"/>
            </a:endParaRP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Kaiti Std R" pitchFamily="18" charset="-128"/>
                <a:ea typeface="Adobe Kaiti Std R" pitchFamily="18" charset="-128"/>
              </a:rPr>
              <a:t>Реализация	                             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Kaiti Std R" pitchFamily="18" charset="-128"/>
                <a:ea typeface="Adobe Kaiti Std R" pitchFamily="18" charset="-128"/>
              </a:rPr>
              <a:t>862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Kaiti Std R" pitchFamily="18" charset="-128"/>
                <a:ea typeface="Adobe Kaiti Std R" pitchFamily="18" charset="-128"/>
              </a:rPr>
              <a:t> млн.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Kaiti Std R" pitchFamily="18" charset="-128"/>
                <a:ea typeface="Adobe Kaiti Std R" pitchFamily="18" charset="-128"/>
              </a:rPr>
              <a:t>руб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Kaiti Std R" pitchFamily="18" charset="-128"/>
              <a:ea typeface="Adobe Kaiti Std R" pitchFamily="18" charset="-128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98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00" y="1263650"/>
            <a:ext cx="6502400" cy="43307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345597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Встреча с Главой Республики  </a:t>
            </a:r>
          </a:p>
          <a:p>
            <a:pPr algn="ctr"/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 вопросу развития </a:t>
            </a:r>
            <a:r>
              <a:rPr lang="ru-RU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монопрофильного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поселка </a:t>
            </a:r>
            <a:r>
              <a:rPr lang="ru-RU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Медногорский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64181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37872" y="116633"/>
            <a:ext cx="8640960" cy="1656184"/>
          </a:xfrm>
          <a:prstGeom prst="rect">
            <a:avLst/>
          </a:prstGeom>
          <a:ln/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 ХОЗЯЙСТВО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669269757"/>
              </p:ext>
            </p:extLst>
          </p:nvPr>
        </p:nvGraphicFramePr>
        <p:xfrm>
          <a:off x="392947" y="2749962"/>
          <a:ext cx="3974088" cy="3525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932040" y="2042076"/>
            <a:ext cx="3791751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tx2"/>
                  </a:solidFill>
                  <a:prstDash val="solid"/>
                </a:ln>
                <a:solidFill>
                  <a:schemeClr val="tx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АГРОПРОМЫШЛЕННЫЙ КОМПЛЕКС</a:t>
            </a:r>
            <a:endParaRPr lang="ru-RU" sz="2000" b="1" cap="all" dirty="0">
              <a:ln w="9000" cmpd="sng">
                <a:solidFill>
                  <a:schemeClr val="tx2"/>
                </a:solidFill>
                <a:prstDash val="solid"/>
              </a:ln>
              <a:solidFill>
                <a:schemeClr val="tx2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2947" y="2042076"/>
            <a:ext cx="3974088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НАСЕЛЕНИЕ РАЙОНА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16016" y="3645024"/>
            <a:ext cx="576713" cy="450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08224" y="4403413"/>
            <a:ext cx="873537" cy="360041"/>
          </a:xfrm>
          <a:prstGeom prst="rect">
            <a:avLst/>
          </a:prstGeom>
          <a:solidFill>
            <a:srgbClr val="336600"/>
          </a:solidFill>
          <a:ln>
            <a:solidFill>
              <a:srgbClr val="1E53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62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08224" y="5071439"/>
            <a:ext cx="999934" cy="59636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7,7 тыс.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60317" y="3645024"/>
            <a:ext cx="3280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ЮРИДИЧЕСКИЕ ОРГАНИЗАЦИИ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57052" y="4429546"/>
            <a:ext cx="34871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ln w="10541" cmpd="sng">
                  <a:solidFill>
                    <a:srgbClr val="1E530D"/>
                  </a:solidFill>
                  <a:prstDash val="solid"/>
                </a:ln>
                <a:solidFill>
                  <a:srgbClr val="1E530D"/>
                </a:solidFill>
              </a:rPr>
              <a:t>КРЕСТЬЯНСКИЕ /ФЕРМЕРСКИЕ ХОЗЯЙСТВА</a:t>
            </a:r>
            <a:endParaRPr lang="ru-RU" sz="1400" b="1" dirty="0">
              <a:ln w="10541" cmpd="sng">
                <a:solidFill>
                  <a:srgbClr val="1E530D"/>
                </a:solidFill>
                <a:prstDash val="solid"/>
              </a:ln>
              <a:solidFill>
                <a:srgbClr val="1E530D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08104" y="5085184"/>
            <a:ext cx="33707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cap="all" dirty="0" smtClean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ЛИЧНЫЕ ПОДСОБНЫЕ ХОЗЯЙСТВА</a:t>
            </a:r>
            <a:endParaRPr lang="ru-RU" sz="1600" b="1" cap="all" dirty="0">
              <a:ln w="9000" cmpd="sng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89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946007539"/>
              </p:ext>
            </p:extLst>
          </p:nvPr>
        </p:nvGraphicFramePr>
        <p:xfrm>
          <a:off x="323528" y="332656"/>
          <a:ext cx="8568952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12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80920" cy="1411600"/>
          </a:xfrm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Общая численность скота и птицы на территории Урупского района</a:t>
            </a:r>
            <a:endParaRPr lang="ru-RU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532722"/>
              </p:ext>
            </p:extLst>
          </p:nvPr>
        </p:nvGraphicFramePr>
        <p:xfrm>
          <a:off x="395536" y="1916831"/>
          <a:ext cx="8352928" cy="4464495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7494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035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92899"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Крупный</a:t>
                      </a:r>
                      <a:r>
                        <a:rPr lang="ru-RU" sz="2400" b="1" cap="all" spc="0" baseline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 рогатый скот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8164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92899"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Овцы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32978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92899"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Лошади 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1522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92899"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Птица 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9242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92899"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Пчелосемьи 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6844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93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2" name="Овал 1"/>
          <p:cNvSpPr/>
          <p:nvPr/>
        </p:nvSpPr>
        <p:spPr>
          <a:xfrm>
            <a:off x="611560" y="704190"/>
            <a:ext cx="7776864" cy="15006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Поддержка начинающих фермеров</a:t>
            </a:r>
            <a:endParaRPr lang="ru-RU" sz="2400" dirty="0"/>
          </a:p>
        </p:txBody>
      </p:sp>
      <p:sp>
        <p:nvSpPr>
          <p:cNvPr id="5" name="Стрелка вправо 4"/>
          <p:cNvSpPr/>
          <p:nvPr/>
        </p:nvSpPr>
        <p:spPr>
          <a:xfrm rot="5400000">
            <a:off x="3666354" y="2740670"/>
            <a:ext cx="1811292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939974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495 </a:t>
            </a:r>
            <a:r>
              <a:rPr lang="ru-RU" sz="2800" b="1" dirty="0" err="1" smtClean="0">
                <a:solidFill>
                  <a:srgbClr val="FF0000"/>
                </a:solidFill>
              </a:rPr>
              <a:t>тыс.руб</a:t>
            </a:r>
            <a:r>
              <a:rPr lang="ru-RU" sz="2800" b="1" dirty="0" smtClean="0">
                <a:solidFill>
                  <a:srgbClr val="FF0000"/>
                </a:solidFill>
              </a:rPr>
              <a:t>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331640" y="4270734"/>
            <a:ext cx="6480720" cy="167854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1 Крестьянское (фермерское) хозяйство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7128" y="116632"/>
            <a:ext cx="9144000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all" spc="0" dirty="0" smtClean="0">
                <a:ln w="9000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Производство основных видов с/х продукции</a:t>
            </a:r>
            <a:endParaRPr lang="ru-RU" sz="2400" b="1" cap="all" spc="0" dirty="0">
              <a:ln w="9000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117" y="3861048"/>
            <a:ext cx="915296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ru-RU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22359"/>
              </p:ext>
            </p:extLst>
          </p:nvPr>
        </p:nvGraphicFramePr>
        <p:xfrm>
          <a:off x="35496" y="980728"/>
          <a:ext cx="9101376" cy="5496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53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753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753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27534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19455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Площадь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Кол-во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Урожайность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00659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Овощи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315 Га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3270 </a:t>
                      </a:r>
                      <a:r>
                        <a:rPr lang="ru-RU" sz="2000" b="1" dirty="0" err="1" smtClean="0"/>
                        <a:t>Тн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104 ц/Га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39497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Картофель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968 Га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9680</a:t>
                      </a:r>
                      <a:r>
                        <a:rPr lang="ru-RU" sz="2000" b="1" baseline="0" dirty="0" smtClean="0"/>
                        <a:t> </a:t>
                      </a:r>
                      <a:r>
                        <a:rPr lang="ru-RU" sz="2000" b="1" baseline="0" dirty="0" err="1" smtClean="0"/>
                        <a:t>Тн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100 ц/Га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36661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Сено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71000</a:t>
                      </a:r>
                      <a:r>
                        <a:rPr lang="ru-RU" sz="2000" b="1" baseline="0" dirty="0" smtClean="0"/>
                        <a:t> </a:t>
                      </a:r>
                      <a:r>
                        <a:rPr lang="ru-RU" sz="2000" b="1" baseline="0" dirty="0" err="1" smtClean="0"/>
                        <a:t>Тн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927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339123" y="116632"/>
            <a:ext cx="8568952" cy="1584176"/>
          </a:xfrm>
          <a:prstGeom prst="rect">
            <a:avLst/>
          </a:prstGeom>
          <a:ln/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И ЖИЛИЩНО-КОММУНАЛЬНОЕ ХОЗЯЙСТВО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772816"/>
            <a:ext cx="8568952" cy="108012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МЕЖПОСЕЛКОВЫЙ ГАЗОПРОВОД </a:t>
            </a:r>
          </a:p>
          <a:p>
            <a:pPr marL="0" indent="0" algn="ctr">
              <a:buNone/>
            </a:pPr>
            <a:r>
              <a:rPr lang="ru-RU" sz="1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 ГРС Сторожевая</a:t>
            </a:r>
            <a:r>
              <a:rPr lang="ru-RU" sz="1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1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Зеленчукского района до ст. Преградная с отводом на</a:t>
            </a:r>
          </a:p>
          <a:p>
            <a:pPr marL="0" indent="0" algn="ctr">
              <a:buNone/>
            </a:pPr>
            <a:r>
              <a:rPr lang="ru-RU" sz="1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п. Медногорский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89" y="2564904"/>
            <a:ext cx="4456113" cy="409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171328"/>
            <a:ext cx="4578350" cy="287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92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56792"/>
            <a:ext cx="4464496" cy="29763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757515"/>
            <a:ext cx="4201879" cy="28012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79512" y="404664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Построено </a:t>
            </a:r>
          </a:p>
          <a:p>
            <a:r>
              <a:rPr lang="ru-RU" sz="24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ст. Преградная -8,6 </a:t>
            </a:r>
            <a:r>
              <a:rPr lang="ru-RU" sz="2400" b="1" dirty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км </a:t>
            </a:r>
            <a:r>
              <a:rPr lang="ru-RU" sz="2400" b="1" dirty="0" err="1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газоразводящих</a:t>
            </a:r>
            <a:r>
              <a:rPr lang="ru-RU" sz="2400" b="1" dirty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сетей низкого </a:t>
            </a:r>
            <a:r>
              <a:rPr lang="ru-RU" sz="24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давления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400" b="1" dirty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</a:t>
            </a:r>
            <a:r>
              <a:rPr lang="ru-RU" sz="2400" b="1" dirty="0" err="1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п.Медногорский</a:t>
            </a:r>
            <a:r>
              <a:rPr lang="ru-RU" sz="2400" b="1" dirty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— 0,63 км с установкой </a:t>
            </a:r>
            <a:r>
              <a:rPr lang="ru-RU" sz="24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ШРП</a:t>
            </a:r>
            <a:endParaRPr lang="ru-RU" sz="2400" b="1" dirty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00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7504" y="1032800"/>
            <a:ext cx="4333485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905">
                  <a:solidFill>
                    <a:schemeClr val="tx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Групповое водоснабжение </a:t>
            </a:r>
            <a:endParaRPr lang="ru-RU" sz="3600" b="1" cap="none" spc="0" dirty="0">
              <a:ln w="1905">
                <a:solidFill>
                  <a:schemeClr val="tx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429000"/>
            <a:ext cx="4824536" cy="3216357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3925" y="4581128"/>
            <a:ext cx="4067944" cy="151216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Второй по значимости и стоимости объект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483" y="260648"/>
            <a:ext cx="4549386" cy="3032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45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pic>
        <p:nvPicPr>
          <p:cNvPr id="1026" name="Picture 2" descr="Изображение-034.jpg (4272×2848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5209070" cy="3472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елена\Desktop\отчет главы\на природе 0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37" b="12063"/>
          <a:stretch/>
        </p:blipFill>
        <p:spPr bwMode="auto">
          <a:xfrm>
            <a:off x="5209070" y="569006"/>
            <a:ext cx="3899082" cy="272925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Изображение-031.jpg (4272×2848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2663" y="3501008"/>
            <a:ext cx="5035489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Анатолий Котов\Desktop\111\DSC_00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4" y="3699036"/>
            <a:ext cx="4441404" cy="29609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04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95"/>
          <a:stretch/>
        </p:blipFill>
        <p:spPr>
          <a:xfrm flipH="1">
            <a:off x="-60040" y="-1"/>
            <a:ext cx="5064087" cy="3289937"/>
          </a:xfrm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2" b="20532"/>
          <a:stretch/>
        </p:blipFill>
        <p:spPr>
          <a:xfrm>
            <a:off x="4286249" y="112565"/>
            <a:ext cx="5008577" cy="33402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065429" y="0"/>
            <a:ext cx="4725108" cy="1754326"/>
          </a:xfrm>
          <a:prstGeom prst="rect">
            <a:avLst/>
          </a:prstGeom>
          <a:effectLst>
            <a:outerShdw blurRad="50800" dist="25400" dir="5400000" rotWithShape="0">
              <a:srgbClr val="000000">
                <a:alpha val="55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ДОРОЖНЫЙ ФОНД</a:t>
            </a:r>
            <a:endParaRPr lang="ru-RU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2" name="Picture 2" descr="http://www.ptr-vlad.ru/uploads/posts/2012-12/1356909112_705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734" y="3068960"/>
            <a:ext cx="5152809" cy="384743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4" b="14719"/>
          <a:stretch/>
        </p:blipFill>
        <p:spPr>
          <a:xfrm>
            <a:off x="191656" y="2787770"/>
            <a:ext cx="4380344" cy="4128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4468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Дорога </a:t>
            </a:r>
            <a:r>
              <a:rPr lang="ru-RU" dirty="0" err="1" smtClean="0"/>
              <a:t>Щелканка</a:t>
            </a:r>
            <a:r>
              <a:rPr lang="ru-RU" dirty="0" smtClean="0"/>
              <a:t> - ремонт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1" y="666949"/>
            <a:ext cx="5436096" cy="36240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" y="3725792"/>
            <a:ext cx="4414846" cy="29432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258707"/>
            <a:ext cx="5292080" cy="34103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017" y="683419"/>
            <a:ext cx="4701984" cy="3210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TextBox 12"/>
          <p:cNvSpPr txBox="1"/>
          <p:nvPr/>
        </p:nvSpPr>
        <p:spPr>
          <a:xfrm>
            <a:off x="1545122" y="147284"/>
            <a:ext cx="5793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/>
                <a:ea typeface="Times New Roman"/>
              </a:rPr>
              <a:t>дорога в урочище </a:t>
            </a:r>
            <a:r>
              <a:rPr lang="ru-RU" sz="32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/>
                <a:ea typeface="Times New Roman"/>
              </a:rPr>
              <a:t>Щелканка</a:t>
            </a:r>
            <a:r>
              <a:rPr lang="ru-RU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/>
                <a:ea typeface="Times New Roman"/>
              </a:rPr>
              <a:t> </a:t>
            </a:r>
            <a:endParaRPr lang="ru-RU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270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E7BF9E-C740-4329-A679-B6B3C0FD520A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4427984" cy="31683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514" y="21347"/>
            <a:ext cx="4581128" cy="32636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4984"/>
            <a:ext cx="4159914" cy="34213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7" y="3284984"/>
            <a:ext cx="5574003" cy="342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919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900" y="3069675"/>
            <a:ext cx="5051100" cy="3788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26" y="3861048"/>
            <a:ext cx="4104725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488" y="188640"/>
            <a:ext cx="460851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36096" cy="4077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373096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187624" y="332656"/>
            <a:ext cx="6400800" cy="465232"/>
          </a:xfr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Детский сад «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ОгонЁк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»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485" y="3068960"/>
            <a:ext cx="5554073" cy="35010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0" y="764703"/>
            <a:ext cx="5616626" cy="37444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406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501008"/>
            <a:ext cx="4896544" cy="3356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1968"/>
            <a:ext cx="5004048" cy="3336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6632"/>
            <a:ext cx="8280920" cy="41764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437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151621" y="6193061"/>
            <a:ext cx="6840760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</a:rPr>
              <a:t>Ст.Преградная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</a:rPr>
              <a:t>ул.Красная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, д.112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1" name="Picture 3" descr="F:\ИТОГИ 2015\фото для отчета\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340768"/>
            <a:ext cx="4734396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ИТОГИ 2015\фото для отчета\i (1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48980"/>
            <a:ext cx="3816424" cy="24439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ИТОГИ 2015\фото для отчета\i (2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3816424" cy="2448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55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311" y="1374998"/>
            <a:ext cx="5715000" cy="428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1331640" y="133511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</a:rPr>
              <a:t>ИНДИВИДУАЛЬНЫЙ ЖИЛИЩНЫЙ ФОНД</a:t>
            </a:r>
            <a:endParaRPr lang="ru-RU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0731" y="5593334"/>
            <a:ext cx="72679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1406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КВ.М ЗА 2015 ГОД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80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44408" cy="216024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anose="03010101010201010101" pitchFamily="66" charset="0"/>
              </a:rPr>
              <a:t>Физкультурно-оздоровительный комплекс</a:t>
            </a:r>
            <a:b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anose="03010101010201010101" pitchFamily="66" charset="0"/>
              </a:rPr>
              <a:t>ст. Преградная 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04864"/>
            <a:ext cx="8244408" cy="453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23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ex\Desktop\суб 0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668011" cy="35010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lex\Desktop\суб 0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4668011" cy="35010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lex\Desktop\DSC_00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475" y="3686824"/>
            <a:ext cx="4689828" cy="31265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lex\Desktop\DSC_00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828" y="3731448"/>
            <a:ext cx="4689828" cy="31265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8507" y="3081734"/>
            <a:ext cx="84469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Начало строительства ФОК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106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9" t="18905" r="19255" b="35721"/>
          <a:stretch/>
        </p:blipFill>
        <p:spPr>
          <a:xfrm>
            <a:off x="683568" y="156741"/>
            <a:ext cx="7560840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10" t="-50" r="1034" b="33185"/>
          <a:stretch/>
        </p:blipFill>
        <p:spPr>
          <a:xfrm>
            <a:off x="3707904" y="3678624"/>
            <a:ext cx="5289288" cy="3145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03"/>
          <a:stretch/>
        </p:blipFill>
        <p:spPr>
          <a:xfrm>
            <a:off x="179512" y="3714295"/>
            <a:ext cx="3960440" cy="3001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24425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30</a:t>
            </a:fld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573016"/>
            <a:ext cx="4248472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284984"/>
            <a:ext cx="4752528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8680"/>
            <a:ext cx="4752528" cy="3003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5004048" y="836712"/>
            <a:ext cx="38164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Футбольное поле </a:t>
            </a:r>
          </a:p>
          <a:p>
            <a:pPr algn="ctr"/>
            <a:r>
              <a:rPr lang="ru-RU" sz="2800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искусственным покрытием </a:t>
            </a:r>
          </a:p>
          <a:p>
            <a:pPr algn="ctr"/>
            <a:r>
              <a:rPr lang="ru-RU" sz="2800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(110 </a:t>
            </a:r>
            <a:r>
              <a:rPr lang="ru-RU" sz="2800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 70 </a:t>
            </a:r>
            <a:r>
              <a:rPr lang="ru-RU" sz="2800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м) </a:t>
            </a:r>
          </a:p>
          <a:p>
            <a:pPr algn="ctr"/>
            <a:r>
              <a:rPr lang="ru-RU" sz="2800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 </a:t>
            </a:r>
            <a:r>
              <a:rPr lang="ru-RU" sz="2800" dirty="0" err="1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Курджиново</a:t>
            </a:r>
            <a:endParaRPr lang="ru-RU" sz="2800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4915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31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95" t="7027" r="3376"/>
          <a:stretch/>
        </p:blipFill>
        <p:spPr>
          <a:xfrm>
            <a:off x="-27601" y="-68580"/>
            <a:ext cx="5523107" cy="4390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5064"/>
            <a:ext cx="4139952" cy="3104964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0648"/>
            <a:ext cx="3787469" cy="266429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070" y="3212976"/>
            <a:ext cx="4416490" cy="331236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7896418" y="-53340"/>
            <a:ext cx="1331640" cy="6857516"/>
          </a:xfrm>
          <a:prstGeom prst="rect">
            <a:avLst/>
          </a:prstGeom>
          <a:ln/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wordArtVert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ТУРИЗМ</a:t>
            </a:r>
            <a:endParaRPr lang="ru-RU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2915816" y="2612871"/>
            <a:ext cx="1145664" cy="532665"/>
          </a:xfrm>
          <a:custGeom>
            <a:avLst/>
            <a:gdLst>
              <a:gd name="connsiteX0" fmla="*/ 929640 w 929640"/>
              <a:gd name="connsiteY0" fmla="*/ 365760 h 532665"/>
              <a:gd name="connsiteX1" fmla="*/ 838200 w 929640"/>
              <a:gd name="connsiteY1" fmla="*/ 350520 h 532665"/>
              <a:gd name="connsiteX2" fmla="*/ 685800 w 929640"/>
              <a:gd name="connsiteY2" fmla="*/ 228600 h 532665"/>
              <a:gd name="connsiteX3" fmla="*/ 594360 w 929640"/>
              <a:gd name="connsiteY3" fmla="*/ 198120 h 532665"/>
              <a:gd name="connsiteX4" fmla="*/ 518160 w 929640"/>
              <a:gd name="connsiteY4" fmla="*/ 167640 h 532665"/>
              <a:gd name="connsiteX5" fmla="*/ 396240 w 929640"/>
              <a:gd name="connsiteY5" fmla="*/ 137160 h 532665"/>
              <a:gd name="connsiteX6" fmla="*/ 365760 w 929640"/>
              <a:gd name="connsiteY6" fmla="*/ 91440 h 532665"/>
              <a:gd name="connsiteX7" fmla="*/ 320040 w 929640"/>
              <a:gd name="connsiteY7" fmla="*/ 45720 h 532665"/>
              <a:gd name="connsiteX8" fmla="*/ 304800 w 929640"/>
              <a:gd name="connsiteY8" fmla="*/ 0 h 532665"/>
              <a:gd name="connsiteX9" fmla="*/ 167640 w 929640"/>
              <a:gd name="connsiteY9" fmla="*/ 76200 h 532665"/>
              <a:gd name="connsiteX10" fmla="*/ 121920 w 929640"/>
              <a:gd name="connsiteY10" fmla="*/ 91440 h 532665"/>
              <a:gd name="connsiteX11" fmla="*/ 76200 w 929640"/>
              <a:gd name="connsiteY11" fmla="*/ 137160 h 532665"/>
              <a:gd name="connsiteX12" fmla="*/ 60960 w 929640"/>
              <a:gd name="connsiteY12" fmla="*/ 228600 h 532665"/>
              <a:gd name="connsiteX13" fmla="*/ 0 w 929640"/>
              <a:gd name="connsiteY13" fmla="*/ 365760 h 532665"/>
              <a:gd name="connsiteX14" fmla="*/ 15240 w 929640"/>
              <a:gd name="connsiteY14" fmla="*/ 502920 h 532665"/>
              <a:gd name="connsiteX15" fmla="*/ 60960 w 929640"/>
              <a:gd name="connsiteY15" fmla="*/ 457200 h 532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29640" h="532665">
                <a:moveTo>
                  <a:pt x="929640" y="365760"/>
                </a:moveTo>
                <a:cubicBezTo>
                  <a:pt x="899160" y="360680"/>
                  <a:pt x="866723" y="362405"/>
                  <a:pt x="838200" y="350520"/>
                </a:cubicBezTo>
                <a:cubicBezTo>
                  <a:pt x="638555" y="267335"/>
                  <a:pt x="838789" y="320393"/>
                  <a:pt x="685800" y="228600"/>
                </a:cubicBezTo>
                <a:cubicBezTo>
                  <a:pt x="658250" y="212070"/>
                  <a:pt x="624554" y="209100"/>
                  <a:pt x="594360" y="198120"/>
                </a:cubicBezTo>
                <a:cubicBezTo>
                  <a:pt x="568650" y="188771"/>
                  <a:pt x="544307" y="175685"/>
                  <a:pt x="518160" y="167640"/>
                </a:cubicBezTo>
                <a:cubicBezTo>
                  <a:pt x="478122" y="155321"/>
                  <a:pt x="396240" y="137160"/>
                  <a:pt x="396240" y="137160"/>
                </a:cubicBezTo>
                <a:cubicBezTo>
                  <a:pt x="386080" y="121920"/>
                  <a:pt x="377486" y="105511"/>
                  <a:pt x="365760" y="91440"/>
                </a:cubicBezTo>
                <a:cubicBezTo>
                  <a:pt x="351962" y="74883"/>
                  <a:pt x="331995" y="63653"/>
                  <a:pt x="320040" y="45720"/>
                </a:cubicBezTo>
                <a:cubicBezTo>
                  <a:pt x="311129" y="32354"/>
                  <a:pt x="309880" y="15240"/>
                  <a:pt x="304800" y="0"/>
                </a:cubicBezTo>
                <a:cubicBezTo>
                  <a:pt x="236362" y="68438"/>
                  <a:pt x="279527" y="38904"/>
                  <a:pt x="167640" y="76200"/>
                </a:cubicBezTo>
                <a:lnTo>
                  <a:pt x="121920" y="91440"/>
                </a:lnTo>
                <a:cubicBezTo>
                  <a:pt x="106680" y="106680"/>
                  <a:pt x="84953" y="117465"/>
                  <a:pt x="76200" y="137160"/>
                </a:cubicBezTo>
                <a:cubicBezTo>
                  <a:pt x="63650" y="165397"/>
                  <a:pt x="68454" y="198622"/>
                  <a:pt x="60960" y="228600"/>
                </a:cubicBezTo>
                <a:cubicBezTo>
                  <a:pt x="39197" y="315653"/>
                  <a:pt x="40031" y="305714"/>
                  <a:pt x="0" y="365760"/>
                </a:cubicBezTo>
                <a:cubicBezTo>
                  <a:pt x="5080" y="411480"/>
                  <a:pt x="-7583" y="462980"/>
                  <a:pt x="15240" y="502920"/>
                </a:cubicBezTo>
                <a:cubicBezTo>
                  <a:pt x="65187" y="590327"/>
                  <a:pt x="60960" y="457279"/>
                  <a:pt x="60960" y="457200"/>
                </a:cubicBezTo>
              </a:path>
            </a:pathLst>
          </a:custGeom>
          <a:solidFill>
            <a:srgbClr val="FF0000"/>
          </a:solidFill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17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19576" y="1412776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ДЕМОГРАФИЧЕСКАЯ СИТУАЦИЯ В УРУПСКОМ МУНИЦИПАЛЬНОМ РАЙОНЕ  ЗА 2015 </a:t>
            </a:r>
            <a:r>
              <a:rPr lang="ru-RU" sz="2400" b="1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гг</a:t>
            </a:r>
            <a:r>
              <a:rPr lang="ru-RU" sz="2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.</a:t>
            </a:r>
            <a:endParaRPr lang="ru-RU" sz="2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5651"/>
            <a:ext cx="7632848" cy="1371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2348880"/>
            <a:ext cx="763284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b="1" dirty="0" smtClean="0">
                <a:solidFill>
                  <a:srgbClr val="FF0000"/>
                </a:solidFill>
              </a:rPr>
              <a:t>Численность населения Урупского района 23 529 человек</a:t>
            </a:r>
            <a:endParaRPr lang="ru-RU" sz="2300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091922388"/>
              </p:ext>
            </p:extLst>
          </p:nvPr>
        </p:nvGraphicFramePr>
        <p:xfrm>
          <a:off x="1331640" y="198884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3845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9461" y="57967"/>
            <a:ext cx="9335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2014 год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Показатели рождаемости 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33</a:t>
            </a:fld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3710708"/>
              </p:ext>
            </p:extLst>
          </p:nvPr>
        </p:nvGraphicFramePr>
        <p:xfrm>
          <a:off x="467544" y="1812293"/>
          <a:ext cx="8229600" cy="4782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2015 г.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2014 г.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родилось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184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195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рождаемость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7,1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8,3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умерло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229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298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из</a:t>
                      </a:r>
                      <a:r>
                        <a:rPr lang="ru-RU" b="1" baseline="0" dirty="0" smtClean="0"/>
                        <a:t> них детей до 1 года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общая смертность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9,7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12,6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младенческая смертность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21,7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10,5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перинатальная смертность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5,4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5,2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естественный прирост (убыль)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-2,6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-4,3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955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34</a:t>
            </a:fld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83668" y="188640"/>
            <a:ext cx="5904656" cy="1152128"/>
          </a:xfrm>
          <a:effectLst>
            <a:outerShdw blurRad="50800" dist="25400" dir="5400000" rotWithShape="0">
              <a:srgbClr val="000000">
                <a:alpha val="55000"/>
              </a:srgbClr>
            </a:outerShdw>
            <a:softEdge rad="317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ПОДПРОГРАММА </a:t>
            </a:r>
            <a:b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«ОБЕСПЕЧЕНИЕ ЖИЬЕМ МОЛОДЫХ СЕМЕЙ»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6840760" cy="482453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290" y="5517232"/>
            <a:ext cx="925205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15 МОЛОДЫХ СЕМЕЙ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Общая площадь жилья 1000,8 </a:t>
            </a:r>
            <a:r>
              <a:rPr lang="ru-RU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кв.м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275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81242-D07A-481E-A8C2-579D88D3F189}" type="slidenum">
              <a:rPr lang="ru-RU" smtClean="0"/>
              <a:pPr>
                <a:defRPr/>
              </a:pPr>
              <a:t>35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916832"/>
            <a:ext cx="6552728" cy="43859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39552" y="387821"/>
            <a:ext cx="79208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Многодетным семьям безвозмездно предоставлено 7 земельных участков под ИЖС и ЛПХ</a:t>
            </a:r>
            <a:endParaRPr lang="ru-RU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17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2501832"/>
              </p:ext>
            </p:extLst>
          </p:nvPr>
        </p:nvGraphicFramePr>
        <p:xfrm>
          <a:off x="0" y="0"/>
          <a:ext cx="9036496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23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79512" y="133511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Выполнение государственного задания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384239"/>
              </p:ext>
            </p:extLst>
          </p:nvPr>
        </p:nvGraphicFramePr>
        <p:xfrm>
          <a:off x="179512" y="785612"/>
          <a:ext cx="8784980" cy="50916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6642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401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4016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85065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Наименование показателя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Единица измерения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План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Исполнено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% выполнения</a:t>
                      </a:r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546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Круглосуточный стационар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к/дни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25766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26281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    100,2%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843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Дневной стационар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дни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784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635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     97,4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381842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Амбулаторно-поликлиническая помощь: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Профилактические</a:t>
                      </a:r>
                      <a:r>
                        <a:rPr lang="ru-RU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посещения;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Неотложная помощь;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Обращения по заболеванию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штук</a:t>
                      </a:r>
                    </a:p>
                    <a:p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штук</a:t>
                      </a:r>
                    </a:p>
                    <a:p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штук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32537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4444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27928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32195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4445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28043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     </a:t>
                      </a:r>
                      <a:endParaRPr lang="ru-RU" sz="180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99%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     </a:t>
                      </a:r>
                      <a:r>
                        <a:rPr lang="ru-RU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100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Trebuchet MS" panose="020B0603020202020204" pitchFamily="34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     100,2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843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Скорая помощь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вызова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5391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5394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rebuchet MS" panose="020B0603020202020204" pitchFamily="34" charset="0"/>
                          <a:ea typeface="Times New Roman"/>
                        </a:rPr>
                        <a:t>     100%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199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38</a:t>
            </a:fld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055960"/>
              </p:ext>
            </p:extLst>
          </p:nvPr>
        </p:nvGraphicFramePr>
        <p:xfrm>
          <a:off x="467544" y="244870"/>
          <a:ext cx="8208912" cy="6352482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08133"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План койко-дней</a:t>
                      </a:r>
                      <a:endParaRPr lang="ru-RU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1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Количество лечившихся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3374чел.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11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Уровень госпитализации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185,3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4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Среднее пребывание на койке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11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Проведено койко-дней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34512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11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Оборот койки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30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21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Среднегодовая занятость койки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305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21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Умерло в стационаре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121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/>
                          <a:ea typeface="Times New Roman"/>
                        </a:rPr>
                        <a:t>Больничная  летальность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0,7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5874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/>
                          <a:ea typeface="Times New Roman"/>
                        </a:rPr>
                        <a:t>% выполнения плана койко-дней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Times New Roman"/>
                        </a:rPr>
                        <a:t>100,2 %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5874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590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натолий Котов\Desktop\111\DSC_00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608512" cy="3072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8024" y="209881"/>
            <a:ext cx="4328766" cy="28858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8023" y="3434622"/>
            <a:ext cx="4328766" cy="2979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1069" y="2420888"/>
            <a:ext cx="874188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Укрепление</a:t>
            </a:r>
          </a:p>
          <a:p>
            <a:pPr algn="ctr"/>
            <a:r>
              <a:rPr lang="ru-RU" sz="4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материально-технической базы</a:t>
            </a:r>
            <a:endParaRPr lang="ru-RU" sz="4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68" y="3789040"/>
            <a:ext cx="3810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52150304"/>
              </p:ext>
            </p:extLst>
          </p:nvPr>
        </p:nvGraphicFramePr>
        <p:xfrm>
          <a:off x="302043" y="2060848"/>
          <a:ext cx="8448600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0441">
            <a:off x="136745" y="536644"/>
            <a:ext cx="3888432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4067">
            <a:off x="4880771" y="528676"/>
            <a:ext cx="4000116" cy="2666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241" y="5157192"/>
            <a:ext cx="5060039" cy="208774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7759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827584" y="764704"/>
            <a:ext cx="7488832" cy="1008112"/>
          </a:xfrm>
          <a:prstGeom prst="rect">
            <a:avLst/>
          </a:prstGeom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4000" b="1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endParaRPr lang="ru-RU" sz="4000" b="1" spc="-3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420456"/>
              </p:ext>
            </p:extLst>
          </p:nvPr>
        </p:nvGraphicFramePr>
        <p:xfrm>
          <a:off x="755576" y="1844824"/>
          <a:ext cx="7632848" cy="43924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247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94400">
                <a:tc>
                  <a:txBody>
                    <a:bodyPr/>
                    <a:lstStyle/>
                    <a:p>
                      <a:r>
                        <a:rPr lang="ru-RU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Количество муниципальных казенных дошкольных учреждений </a:t>
                      </a:r>
                      <a:endParaRPr lang="ru-RU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9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32696">
                <a:tc>
                  <a:txBody>
                    <a:bodyPr/>
                    <a:lstStyle/>
                    <a:p>
                      <a:r>
                        <a:rPr lang="ru-RU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Общее количество мест </a:t>
                      </a:r>
                      <a:endParaRPr lang="ru-RU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575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132696">
                <a:tc>
                  <a:txBody>
                    <a:bodyPr/>
                    <a:lstStyle/>
                    <a:p>
                      <a:r>
                        <a:rPr lang="ru-RU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Общая численность детей от 0 до 7 лет</a:t>
                      </a:r>
                      <a:endParaRPr lang="ru-RU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1511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132696">
                <a:tc>
                  <a:txBody>
                    <a:bodyPr/>
                    <a:lstStyle/>
                    <a:p>
                      <a:r>
                        <a:rPr lang="ru-RU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Охват детского населения   ДОУ от 3</a:t>
                      </a:r>
                      <a:r>
                        <a:rPr lang="ru-RU" b="1" cap="none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-х</a:t>
                      </a:r>
                      <a:r>
                        <a:rPr lang="ru-RU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 до 7 лет</a:t>
                      </a:r>
                      <a:endParaRPr lang="ru-RU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  <a:reflection blurRad="12700" stA="28000" endPos="45000" dist="1000" dir="5400000" sy="-100000" algn="bl" rotWithShape="0"/>
                          </a:effectLst>
                        </a:rPr>
                        <a:t>100%</a:t>
                      </a:r>
                      <a:endParaRPr lang="ru-RU" sz="2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617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42</a:t>
            </a:fld>
            <a:endParaRPr lang="ru-RU" dirty="0"/>
          </a:p>
        </p:txBody>
      </p:sp>
      <p:pic>
        <p:nvPicPr>
          <p:cNvPr id="7170" name="Picture 2" descr="C:\Users\елена\AppData\Local\Temp\Rar$DIa0.458\1obl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3936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елена\AppData\Local\Temp\Rar$DIa0.755\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2"/>
          <a:stretch/>
        </p:blipFill>
        <p:spPr bwMode="auto">
          <a:xfrm rot="301150">
            <a:off x="5105608" y="2545079"/>
            <a:ext cx="3744411" cy="4131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66" b="23327"/>
          <a:stretch/>
        </p:blipFill>
        <p:spPr bwMode="auto">
          <a:xfrm>
            <a:off x="4281487" y="-19784"/>
            <a:ext cx="4862513" cy="2575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235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815" y="228600"/>
            <a:ext cx="3096369" cy="33339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62521"/>
            <a:ext cx="4572000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4664"/>
            <a:ext cx="2860220" cy="287559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3673407"/>
            <a:ext cx="4527139" cy="2826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646" y="624411"/>
            <a:ext cx="2999492" cy="265585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2899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717" y="4421750"/>
            <a:ext cx="2852936" cy="28529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667250"/>
            <a:ext cx="2190750" cy="2190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-66660"/>
            <a:ext cx="3833049" cy="28529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2027"/>
            <a:ext cx="3333750" cy="33337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57" y="-66834"/>
            <a:ext cx="4860118" cy="240028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90377"/>
            <a:ext cx="1840992" cy="171297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961" y="4667250"/>
            <a:ext cx="1352550" cy="12573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609" y="2714071"/>
            <a:ext cx="2508504" cy="174345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2202462" y="2564904"/>
            <a:ext cx="4049507" cy="175432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Интернет-</a:t>
            </a: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олимпиады</a:t>
            </a:r>
            <a:endParaRPr lang="ru-RU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435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908720"/>
            <a:ext cx="4465428" cy="2976951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9A06D-C5C0-44F4-B4AD-2399D7F86AFA}" type="slidenum">
              <a:rPr lang="ru-RU" smtClean="0"/>
              <a:pPr>
                <a:defRPr/>
              </a:pPr>
              <a:t>45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61048"/>
            <a:ext cx="8495928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49" y="908720"/>
            <a:ext cx="4468601" cy="2979067"/>
          </a:xfrm>
        </p:spPr>
      </p:pic>
    </p:spTree>
    <p:extLst>
      <p:ext uri="{BB962C8B-B14F-4D97-AF65-F5344CB8AC3E}">
        <p14:creationId xmlns:p14="http://schemas.microsoft.com/office/powerpoint/2010/main" val="410294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395536" y="0"/>
            <a:ext cx="8373616" cy="201622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И СПОРТ</a:t>
            </a:r>
            <a:endParaRPr lang="ru-RU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C:\Users\елена\Desktop\отчет главы\P10609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824"/>
            <a:ext cx="5284321" cy="3744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049" y="2276872"/>
            <a:ext cx="4332775" cy="3246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617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13857"/>
            <a:ext cx="4859248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rtlCol="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КЛУБНЫЕ УЧРЕЖДЕНИЯ РАЙОНА </a:t>
            </a:r>
          </a:p>
          <a:p>
            <a:pPr algn="ctr"/>
            <a:r>
              <a:rPr lang="ru-RU" sz="3600" b="1" dirty="0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308</a:t>
            </a:r>
            <a:r>
              <a:rPr lang="ru-RU" sz="2800" b="1" dirty="0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smtClean="0">
                <a:ln w="190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КУЛЬТУРНО-МАССОВЫХ МЕРОПРИЯТИЯ</a:t>
            </a:r>
            <a:endParaRPr lang="ru-RU" sz="2800" b="1" dirty="0" smtClean="0">
              <a:ln w="1905">
                <a:solidFill>
                  <a:schemeClr val="tx1"/>
                </a:solidFill>
              </a:ln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800" b="1" dirty="0" smtClean="0">
                <a:ln w="190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ОХВАТ</a:t>
            </a:r>
            <a:r>
              <a:rPr lang="ru-RU" sz="2800" b="1" dirty="0" smtClean="0">
                <a:ln w="1905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29 445 </a:t>
            </a:r>
            <a:r>
              <a:rPr lang="ru-RU" sz="2800" b="1" dirty="0" smtClean="0">
                <a:ln w="190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человек</a:t>
            </a:r>
            <a:endParaRPr lang="ru-RU" sz="2800" b="1" dirty="0">
              <a:ln w="1905">
                <a:solidFill>
                  <a:schemeClr val="tx1"/>
                </a:solidFill>
              </a:ln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5030866" y="110418"/>
            <a:ext cx="3933444" cy="28145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urupadm.ru/wp-content/uploads/2014/01/IMG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66" y="2859150"/>
            <a:ext cx="4261480" cy="34512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2787" y="3140968"/>
            <a:ext cx="4281523" cy="3167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0">
              <a:schemeClr val="tx2">
                <a:lumMod val="20000"/>
                <a:lumOff val="80000"/>
              </a:schemeClr>
            </a:gs>
            <a:gs pos="41000">
              <a:srgbClr val="85C2FF"/>
            </a:gs>
            <a:gs pos="70000">
              <a:srgbClr val="C4D6EB"/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-36512" y="764704"/>
            <a:ext cx="9180512" cy="0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Заголовок 1"/>
          <p:cNvSpPr txBox="1">
            <a:spLocks/>
          </p:cNvSpPr>
          <p:nvPr/>
        </p:nvSpPr>
        <p:spPr>
          <a:xfrm>
            <a:off x="107505" y="5788734"/>
            <a:ext cx="8928992" cy="360040"/>
          </a:xfrm>
          <a:prstGeom prst="rect">
            <a:avLst/>
          </a:prstGeom>
          <a:blipFill dpi="0" rotWithShape="1">
            <a:blip r:embed="rId2">
              <a:alphaModFix amt="36000"/>
            </a:blip>
            <a:srcRect/>
            <a:tile tx="0" ty="0" sx="100000" sy="100000" flip="none" algn="tl"/>
          </a:blipFill>
          <a:ln>
            <a:solidFill>
              <a:srgbClr val="0066CC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 smtClean="0"/>
              <a:t>Реконструкция </a:t>
            </a:r>
            <a:r>
              <a:rPr lang="ru-RU" sz="1600" b="1" dirty="0"/>
              <a:t>здания </a:t>
            </a:r>
            <a:r>
              <a:rPr lang="ru-RU" sz="1600" b="1" dirty="0" smtClean="0"/>
              <a:t>Детской школы искусств </a:t>
            </a:r>
            <a:r>
              <a:rPr lang="ru-RU" sz="1600" b="1" dirty="0" err="1" smtClean="0"/>
              <a:t>Урупского</a:t>
            </a:r>
            <a:r>
              <a:rPr lang="ru-RU" sz="1600" b="1" dirty="0" smtClean="0"/>
              <a:t> муниципального района</a:t>
            </a:r>
            <a:endParaRPr lang="ru-RU" sz="1600" b="1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0" b="41476"/>
          <a:stretch/>
        </p:blipFill>
        <p:spPr>
          <a:xfrm>
            <a:off x="251520" y="887255"/>
            <a:ext cx="8640960" cy="31139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99792" y="5284678"/>
            <a:ext cx="2008590" cy="369332"/>
          </a:xfrm>
          <a:prstGeom prst="rect">
            <a:avLst/>
          </a:prstGeo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до реконструкции</a:t>
            </a:r>
            <a:endParaRPr lang="ru-RU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50"/>
          <a:stretch/>
        </p:blipFill>
        <p:spPr bwMode="auto">
          <a:xfrm>
            <a:off x="4718781" y="3657142"/>
            <a:ext cx="4289318" cy="2110091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444208" y="1036206"/>
            <a:ext cx="2376264" cy="369332"/>
          </a:xfrm>
          <a:prstGeom prst="rect">
            <a:avLst/>
          </a:prstGeo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после реконструкции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939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0">
              <a:schemeClr val="tx2">
                <a:lumMod val="20000"/>
                <a:lumOff val="80000"/>
              </a:schemeClr>
            </a:gs>
            <a:gs pos="41000">
              <a:srgbClr val="85C2FF"/>
            </a:gs>
            <a:gs pos="70000">
              <a:srgbClr val="C4D6EB"/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99792" y="5284678"/>
            <a:ext cx="2008590" cy="369332"/>
          </a:xfrm>
          <a:prstGeom prst="rect">
            <a:avLst/>
          </a:prstGeo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до реконструкции</a:t>
            </a:r>
            <a:endParaRPr lang="ru-RU" dirty="0"/>
          </a:p>
        </p:txBody>
      </p:sp>
      <p:pic>
        <p:nvPicPr>
          <p:cNvPr id="9" name="Picture 2" descr="Y:\2014\Галерея\МедногорскДомКультуры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0" t="16674" r="15625" b="30322"/>
          <a:stretch/>
        </p:blipFill>
        <p:spPr bwMode="auto">
          <a:xfrm>
            <a:off x="323528" y="260648"/>
            <a:ext cx="8496586" cy="3387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" name="Picture 4" descr="Y:\2014\Галерея\МедногорскДомКультуры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15"/>
          <a:stretch/>
        </p:blipFill>
        <p:spPr bwMode="auto">
          <a:xfrm>
            <a:off x="323529" y="3647946"/>
            <a:ext cx="4498922" cy="2874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13" y="3647946"/>
            <a:ext cx="3982001" cy="2874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6234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078" y="4171773"/>
            <a:ext cx="4327417" cy="24341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6" y="4104951"/>
            <a:ext cx="4430935" cy="24924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138" y="188640"/>
            <a:ext cx="6528725" cy="36724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244204" y="3573016"/>
            <a:ext cx="8574591" cy="92333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63500" dist="50800" dir="5400000" sx="98000" sy="98000" rotWithShape="0">
              <a:srgbClr val="000000">
                <a:alpha val="20000"/>
              </a:srgbClr>
            </a:outerShdw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Концертный зал на 340 мест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719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51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983540"/>
              </p:ext>
            </p:extLst>
          </p:nvPr>
        </p:nvGraphicFramePr>
        <p:xfrm>
          <a:off x="323528" y="692692"/>
          <a:ext cx="8640960" cy="606740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372613"/>
                <a:gridCol w="7268347"/>
              </a:tblGrid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Дата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 Наименование мероприятия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kern="5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Концертная деятельность </a:t>
                      </a:r>
                      <a:endParaRPr lang="ru-RU" sz="14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15.01.2015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Тематический вечер, посвященный творчеству П.И.Чайковского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3744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20.01.2015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Лекция-концерт-конкурс «Вечера музыки», посвященный 110-летию со дня рождения Д.Б.Кабалевского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3744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21.02.2015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Выездной концерт ко Дню Защитника Отечества  в 34-й мотострелковой бригаде (п.Сторожевая-2).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3066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 20.02.2015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Районный концерт ко Дню Защитника Отечества  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28.02.2015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Концерт класса преподавателя Агаян М.С.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14.03.2015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Вечер ансамблевой музыки, концерт силами уч-ся народного отделения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 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 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3744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02.03.2014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Народные гуляния, посвященные проводам зимы и встрече весны «Русская масленица».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06.03.2015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  Большой праздничный концерт, посвященный Международному женскому дню 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04.04.2015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Лекция-концерт «Поклон И.С.Баху», силами учащихся фортепианного отделения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15.04.2015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Отчетный концерт воспитанников ПДО «Центра досуга и творчества»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3744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06.05.2015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Большой праздничный концерт, посвященный 70-летию Великой Победы в ст.Преградной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3744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07.05.2015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Большой праздничный концерт, посвященный 70-летию Великой Победы в п. Медногорский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3744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22.05.2015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Отчетный концерт учащихся и преподавателей, посвященный 50-летию Преградненской ДМШ, ст. Преградная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24.05.2015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 Отчетный концерт учащихся и преподавателей, п. Медногорский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27.05.2015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Родительские посиделки в «Школе радости»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3744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01.06.2015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Концерт, конкурс рисунков на асфальте «Мир детства, мир красок» площадь перед ДШИ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12.06.2015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Участие в праздничном концерте, посвященном Дню России 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  <a:tr h="190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17.07.2015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Подготовка сценария и участие в мероприятиях ко Дню металлурга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936" marR="44936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9552" y="184666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МЕРОПРИЯТИЯ, ПРОВЕДЕННЫЕ  ДЕТСКОЙ ШКОЛОЙ ИСКУССТВ»</a:t>
            </a:r>
            <a:endParaRPr lang="ru-RU" sz="2000" b="1" dirty="0">
              <a:ln w="127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82967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52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993120"/>
              </p:ext>
            </p:extLst>
          </p:nvPr>
        </p:nvGraphicFramePr>
        <p:xfrm>
          <a:off x="611560" y="1124744"/>
          <a:ext cx="7560840" cy="135440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269920"/>
                <a:gridCol w="6290920"/>
              </a:tblGrid>
              <a:tr h="95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 Наименование мероприятия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</a:tr>
              <a:tr h="956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18.02.2015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Выставка работ воспитанников ЦДТ кружков «Дымка», «Фантазеры»    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</a:tr>
              <a:tr h="2647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5 марта 2015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Конкурс рисунков «Моя дружная семья», среди уч-ся художественного отделения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</a:tr>
              <a:tr h="1912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Май 2015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Выставка работ учащихся и преподавателей художественного отделения, кружков «Дымка», «Фантазеры» «Наследие Великой Победы» 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</a:tr>
              <a:tr h="3581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 июня 2015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Конкурс рисунков на асфальте, площадь перед ДШИ «Мир детства, мир красок»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20" marR="67720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873745" y="583322"/>
            <a:ext cx="33965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ea typeface="SimSun" charset="-122"/>
              </a:rPr>
              <a:t>Выставочная деятельность</a:t>
            </a:r>
            <a:endParaRPr kumimoji="0" lang="ru-RU" altLang="ru-RU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49" y="2510642"/>
            <a:ext cx="2733675" cy="204787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864" y="2709116"/>
            <a:ext cx="2924175" cy="20478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0626">
            <a:off x="6259929" y="2709117"/>
            <a:ext cx="2733675" cy="204787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514" y="4759616"/>
            <a:ext cx="3076575" cy="20478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5940">
            <a:off x="300650" y="4313653"/>
            <a:ext cx="2733675" cy="2047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6657">
            <a:off x="5762117" y="4468144"/>
            <a:ext cx="3240413" cy="2047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8416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53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5160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Сведения об участии в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конкурсах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, фестивалях, выставках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105873"/>
              </p:ext>
            </p:extLst>
          </p:nvPr>
        </p:nvGraphicFramePr>
        <p:xfrm>
          <a:off x="0" y="324960"/>
          <a:ext cx="9108504" cy="664581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936104"/>
                <a:gridCol w="8172400"/>
              </a:tblGrid>
              <a:tr h="256028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Республиканские конкурсы, проводимые РБГУ «УМЦ по художественному образованию»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6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14.03.2015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 Республиканская олимпиада среди учащихся 3 классов по живописи и декоративной композиции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256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03.04.2015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Республиканский конкурс хоровых коллективов, посвященный 70-летию Победы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256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24.04.2015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Отбор работ на Республиканскую выставку творческих работ учащихся, посвященную 70-летию Победы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128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05.05.2015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Республиканская выставка творческих работ учащихся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128014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Зональные конкурсы, проводимые ЗМО № 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8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12.03.2015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Зональный конкурс вокалистов, вокальных ансамблей 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128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26.04.2015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Зональный конкурс исполнителей на народных инструментах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128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14.05.2015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Зональный конкурс пианистов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128014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Всероссийские и Международные фестивали-конкурсы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6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Март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Международный конкурс молодых пианистов им. В.Ю.Виллуана, г. Нижний Новгород (Лаценова Елизавета – диплом участника)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3840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Март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Международный конкурс «Времена года», г. Пятигорск (Лауреаты 1 степени – 5 уч-ся, лауреаты 2 степени – 3 уч-ся, лауреаты 3 степени – 4 уч-ся, дипломант 1 степени – 1 уч-ся)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256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Май 2014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Международная выставка «Сокровища нартов», г. Нальчик (Терехова Мария – грамота участника)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256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Июнь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 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Международный юношеский конкурс  пианистов им. В.И.Сафонова, г. Пятигорск (Лаценова Елизавета – почетная грамота за участие)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5120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Июнь 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Международный конкурс юных дарований «Времена года», г Пятигорск (Лаценова Елизавета – лауреат 1 степени, Лозенкова Тамара, Гуменюк Полина – лауреаты 2 степени,  Нагирняк Инна, Тихова Ксения, Мершниченко София – дипломанты 1 степени)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5120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Июнь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Международный конкурс в Болгарии «Северная венеция», г. Обзор (Мехтиева Кристина – Гран-при, трио «Импровиз» - лауреат 1 степени, Андрюшкевич София – лауреат 1 степени, Несинова Дарья – лауреат 1 степени, Келлер маргарита – лауреат 1 степени) 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299915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Экскурсии для воспитанников и </a:t>
                      </a:r>
                      <a:r>
                        <a:rPr lang="ru-RU" sz="1200" kern="50" dirty="0" smtClean="0">
                          <a:effectLst/>
                        </a:rPr>
                        <a:t>учащихся</a:t>
                      </a:r>
                      <a:endParaRPr lang="ru-RU" sz="1200" dirty="0">
                        <a:effectLst/>
                      </a:endParaRPr>
                    </a:p>
                  </a:txBody>
                  <a:tcPr marL="31784" marR="317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6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04.02.2015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Посещение учащимися и преподавателями концертного зала им. Ф.Шаляпина в г.Есентуки. Вечер органной музыки.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256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Август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Участие преподавателей в Международном молодежном форуме «Машук - 2015» (Баранова М.А., Текеева Э.Б., Садовская И.П.)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3840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06.05.2015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 smtClean="0">
                          <a:effectLst/>
                        </a:rPr>
                        <a:t>10.05.2015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Туристическая поездка учащихся – отличников учебы, активных участников школьных мероприятий в г. Волгоград.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3840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 smtClean="0">
                          <a:effectLst/>
                        </a:rPr>
                        <a:t>02.01.2015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11.01.2015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Туристическая поездка учащихся, участников конкурсов, олимпиад в г.Екатеринбург.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  <a:tr h="256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06.06.2015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Экскурсия в </a:t>
                      </a:r>
                      <a:r>
                        <a:rPr lang="ru-RU" sz="1200" kern="50" dirty="0" err="1">
                          <a:effectLst/>
                        </a:rPr>
                        <a:t>г.Кисловодск</a:t>
                      </a:r>
                      <a:r>
                        <a:rPr lang="ru-RU" sz="1200" kern="50" dirty="0">
                          <a:effectLst/>
                        </a:rPr>
                        <a:t>, усадьба Ярошенко для учащихся художественного отделения ДШИ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784" marR="3178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7350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7" t="26489" r="19636"/>
          <a:stretch/>
        </p:blipFill>
        <p:spPr>
          <a:xfrm>
            <a:off x="145299" y="181509"/>
            <a:ext cx="4318181" cy="29555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5" r="8546" b="12485"/>
          <a:stretch/>
        </p:blipFill>
        <p:spPr>
          <a:xfrm>
            <a:off x="4609580" y="181510"/>
            <a:ext cx="4354908" cy="29555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85" y="3238500"/>
            <a:ext cx="4381904" cy="33764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98" y="3238500"/>
            <a:ext cx="4426701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26" y="3279000"/>
            <a:ext cx="965512" cy="1329000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026" y="3429000"/>
            <a:ext cx="965512" cy="1329000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026" y="3579000"/>
            <a:ext cx="965512" cy="1329000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026" y="3729000"/>
            <a:ext cx="965512" cy="1329000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026" y="3879000"/>
            <a:ext cx="965512" cy="1329000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026" y="4029000"/>
            <a:ext cx="965512" cy="1329000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641" y="4352989"/>
            <a:ext cx="965512" cy="1329000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775" y="5681591"/>
            <a:ext cx="965512" cy="1329000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539" y="4872447"/>
            <a:ext cx="965512" cy="1329000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7513" y="3772124"/>
            <a:ext cx="965512" cy="1329000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" y="5681989"/>
            <a:ext cx="965512" cy="1329000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" y="4487607"/>
            <a:ext cx="965512" cy="1329000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59" y="3286195"/>
            <a:ext cx="965512" cy="1329000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287" y="6318873"/>
            <a:ext cx="965512" cy="1329000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626" y="6394925"/>
            <a:ext cx="965512" cy="1329000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531" y="2375951"/>
            <a:ext cx="965512" cy="1329000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02" y="2504651"/>
            <a:ext cx="965512" cy="1329000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06829"/>
            <a:ext cx="965512" cy="1329000"/>
          </a:xfrm>
          <a:prstGeom prst="rect">
            <a:avLst/>
          </a:prstGeom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538" y="6171681"/>
            <a:ext cx="965512" cy="1329000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028" y="6388178"/>
            <a:ext cx="965512" cy="1329000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376" y="6388178"/>
            <a:ext cx="965512" cy="1329000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463" y="1175651"/>
            <a:ext cx="965512" cy="1329000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2756" y="0"/>
            <a:ext cx="965512" cy="1329000"/>
          </a:xfrm>
          <a:prstGeom prst="rect">
            <a:avLst/>
          </a:prstGeom>
        </p:spPr>
      </p:pic>
      <p:pic>
        <p:nvPicPr>
          <p:cNvPr id="79" name="Рисунок 7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442" y="-48639"/>
            <a:ext cx="965512" cy="1329000"/>
          </a:xfrm>
          <a:prstGeom prst="rect">
            <a:avLst/>
          </a:prstGeom>
        </p:spPr>
      </p:pic>
      <p:pic>
        <p:nvPicPr>
          <p:cNvPr id="80" name="Рисунок 79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335" y="5662909"/>
            <a:ext cx="965512" cy="1329000"/>
          </a:xfrm>
          <a:prstGeom prst="rect">
            <a:avLst/>
          </a:prstGeom>
        </p:spPr>
      </p:pic>
      <p:pic>
        <p:nvPicPr>
          <p:cNvPr id="81" name="Рисунок 80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804" y="-48639"/>
            <a:ext cx="965512" cy="1329000"/>
          </a:xfrm>
          <a:prstGeom prst="rect">
            <a:avLst/>
          </a:prstGeom>
        </p:spPr>
      </p:pic>
      <p:pic>
        <p:nvPicPr>
          <p:cNvPr id="82" name="Рисунок 81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440" y="2623915"/>
            <a:ext cx="965512" cy="1329000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162" y="6108289"/>
            <a:ext cx="965512" cy="1329000"/>
          </a:xfrm>
          <a:prstGeom prst="rect">
            <a:avLst/>
          </a:prstGeom>
        </p:spPr>
      </p:pic>
      <p:pic>
        <p:nvPicPr>
          <p:cNvPr id="84" name="Рисунок 83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423" y="620688"/>
            <a:ext cx="965512" cy="1329000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389" y="2642995"/>
            <a:ext cx="965512" cy="1329000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962" y="155570"/>
            <a:ext cx="965512" cy="1329000"/>
          </a:xfrm>
          <a:prstGeom prst="rect">
            <a:avLst/>
          </a:prstGeom>
        </p:spPr>
      </p:pic>
      <p:pic>
        <p:nvPicPr>
          <p:cNvPr id="87" name="Рисунок 8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9253" y="1175651"/>
            <a:ext cx="965512" cy="1329000"/>
          </a:xfrm>
          <a:prstGeom prst="rect">
            <a:avLst/>
          </a:prstGeom>
        </p:spPr>
      </p:pic>
      <p:pic>
        <p:nvPicPr>
          <p:cNvPr id="88" name="Рисунок 87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962" y="1313995"/>
            <a:ext cx="965512" cy="1329000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896" y="1608302"/>
            <a:ext cx="965512" cy="1329000"/>
          </a:xfrm>
          <a:prstGeom prst="rect">
            <a:avLst/>
          </a:prstGeom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964" y="3429000"/>
            <a:ext cx="965512" cy="1329000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384" y="2564247"/>
            <a:ext cx="965512" cy="1329000"/>
          </a:xfrm>
          <a:prstGeom prst="rect">
            <a:avLst/>
          </a:prstGeom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896" y="2504651"/>
            <a:ext cx="965512" cy="1329000"/>
          </a:xfrm>
          <a:prstGeom prst="rect">
            <a:avLst/>
          </a:prstGeom>
        </p:spPr>
      </p:pic>
      <p:pic>
        <p:nvPicPr>
          <p:cNvPr id="94" name="Рисунок 93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764" y="2631715"/>
            <a:ext cx="965512" cy="1329000"/>
          </a:xfrm>
          <a:prstGeom prst="rect">
            <a:avLst/>
          </a:prstGeom>
        </p:spPr>
      </p:pic>
      <p:pic>
        <p:nvPicPr>
          <p:cNvPr id="95" name="Рисунок 94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782" y="2472583"/>
            <a:ext cx="965512" cy="1329000"/>
          </a:xfrm>
          <a:prstGeom prst="rect">
            <a:avLst/>
          </a:prstGeom>
        </p:spPr>
      </p:pic>
      <p:pic>
        <p:nvPicPr>
          <p:cNvPr id="96" name="Рисунок 95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888" y="2504651"/>
            <a:ext cx="965512" cy="1329000"/>
          </a:xfrm>
          <a:prstGeom prst="rect">
            <a:avLst/>
          </a:prstGeom>
        </p:spPr>
      </p:pic>
      <p:pic>
        <p:nvPicPr>
          <p:cNvPr id="97" name="Рисунок 96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026" y="2472584"/>
            <a:ext cx="965512" cy="1329000"/>
          </a:xfrm>
          <a:prstGeom prst="rect">
            <a:avLst/>
          </a:prstGeom>
        </p:spPr>
      </p:pic>
      <p:pic>
        <p:nvPicPr>
          <p:cNvPr id="98" name="Рисунок 9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270" y="2631715"/>
            <a:ext cx="965512" cy="1329000"/>
          </a:xfrm>
          <a:prstGeom prst="rect">
            <a:avLst/>
          </a:prstGeom>
        </p:spPr>
      </p:pic>
      <p:pic>
        <p:nvPicPr>
          <p:cNvPr id="99" name="Рисунок 98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026" y="2614500"/>
            <a:ext cx="965512" cy="1329000"/>
          </a:xfrm>
          <a:prstGeom prst="rect">
            <a:avLst/>
          </a:prstGeom>
        </p:spPr>
      </p:pic>
      <p:pic>
        <p:nvPicPr>
          <p:cNvPr id="100" name="Рисунок 99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471" y="2594411"/>
            <a:ext cx="965512" cy="1329000"/>
          </a:xfrm>
          <a:prstGeom prst="rect">
            <a:avLst/>
          </a:prstGeom>
        </p:spPr>
      </p:pic>
      <p:pic>
        <p:nvPicPr>
          <p:cNvPr id="101" name="Рисунок 10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45" y="2614500"/>
            <a:ext cx="965512" cy="13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7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179512" y="285937"/>
            <a:ext cx="4752528" cy="1143000"/>
          </a:xfrm>
          <a:prstGeom prst="rect">
            <a:avLst/>
          </a:prstGeom>
          <a:ln/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ОБРАЩЕНИЯ ГРАЖДАН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808759698"/>
              </p:ext>
            </p:extLst>
          </p:nvPr>
        </p:nvGraphicFramePr>
        <p:xfrm>
          <a:off x="3995936" y="1884314"/>
          <a:ext cx="5040560" cy="4973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727382285"/>
              </p:ext>
            </p:extLst>
          </p:nvPr>
        </p:nvGraphicFramePr>
        <p:xfrm>
          <a:off x="0" y="2035796"/>
          <a:ext cx="5292080" cy="48222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3" name="Группа 12"/>
          <p:cNvGrpSpPr/>
          <p:nvPr/>
        </p:nvGrpSpPr>
        <p:grpSpPr>
          <a:xfrm>
            <a:off x="1043608" y="1538823"/>
            <a:ext cx="5146536" cy="1101485"/>
            <a:chOff x="-32073" y="158295"/>
            <a:chExt cx="5146536" cy="1101485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2185955" y="158296"/>
              <a:ext cx="2928508" cy="1101484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-32073" y="158295"/>
              <a:ext cx="2820968" cy="99394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99060" tIns="99060" rIns="99060" bIns="9906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6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464 обращений граждан  </a:t>
              </a:r>
              <a:endParaRPr lang="ru-RU" sz="2600" b="1" kern="12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849368" y="2924944"/>
            <a:ext cx="4824536" cy="3046988"/>
          </a:xfrm>
          <a:prstGeom prst="rect">
            <a:avLst/>
          </a:prstGeom>
          <a:effectLst>
            <a:softEdge rad="6350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dirty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</a:t>
            </a:r>
            <a:r>
              <a:rPr lang="ru-RU" sz="2400" cap="none" spc="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Водоснабжение;</a:t>
            </a:r>
          </a:p>
          <a:p>
            <a:pPr algn="ctr"/>
            <a:r>
              <a:rPr lang="ru-RU" sz="240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--Газоснабжение и газификация;</a:t>
            </a:r>
          </a:p>
          <a:p>
            <a:pPr algn="ctr"/>
            <a:r>
              <a:rPr lang="ru-RU" sz="2400" cap="none" spc="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-Ремонт жилья;</a:t>
            </a:r>
          </a:p>
          <a:p>
            <a:pPr marL="342900" indent="-342900" algn="ctr">
              <a:buFontTx/>
              <a:buChar char="-"/>
            </a:pPr>
            <a:r>
              <a:rPr lang="ru-RU" sz="240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Защита прав детей;</a:t>
            </a:r>
          </a:p>
          <a:p>
            <a:pPr marL="342900" indent="-342900" algn="ctr">
              <a:buFontTx/>
              <a:buChar char="-"/>
            </a:pPr>
            <a:r>
              <a:rPr lang="ru-RU" sz="2400" dirty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преодоление последствий стихии 25.06.2015, 23.08.2015 года</a:t>
            </a:r>
            <a:endParaRPr lang="ru-RU" sz="2400" cap="none" spc="0" dirty="0">
              <a:ln w="11430"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55</a:t>
            </a:fld>
            <a:endParaRPr lang="ru-RU"/>
          </a:p>
        </p:txBody>
      </p:sp>
      <p:pic>
        <p:nvPicPr>
          <p:cNvPr id="4098" name="Picture 2" descr="C:\Users\елена\Desktop\Downloads\IMG_1446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0" y="134535"/>
            <a:ext cx="3768080" cy="250577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17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251520" y="260648"/>
            <a:ext cx="8229600" cy="1143000"/>
          </a:xfrm>
          <a:prstGeom prst="rect">
            <a:avLst/>
          </a:prstGeom>
          <a:ln/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ЗАНЯТОСТЬ И ДОХОДЫ НАСЕЛЕНИЯ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635553346"/>
              </p:ext>
            </p:extLst>
          </p:nvPr>
        </p:nvGraphicFramePr>
        <p:xfrm>
          <a:off x="996063" y="2115662"/>
          <a:ext cx="741682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91680" y="5980152"/>
            <a:ext cx="51689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ХОЗЯЙСТВУЮЩИЙ                   ПРЕДПРИНИМАТЕЛИ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СУБЪЕКТ	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7935" y="2492896"/>
            <a:ext cx="380873" cy="3624069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1200" b="1" dirty="0" smtClean="0">
                <a:latin typeface="Monotype Corsiva" panose="03010101010201010101" pitchFamily="66" charset="0"/>
              </a:rPr>
              <a:t>КОЛИЧЕСТВО ЧЕЛОВЕК</a:t>
            </a:r>
            <a:endParaRPr lang="ru-RU" sz="1200" b="1" dirty="0">
              <a:latin typeface="Monotype Corsiva" panose="03010101010201010101" pitchFamily="66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56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17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СРЕДМЕСЯЧНАЯ ЗАРАБОТНАЯ ПЛАТА ПО КРУПНЫМ И СРЕДНИМ ПРЕДПРИЯТИЯМ</a:t>
            </a:r>
            <a:endParaRPr lang="ru-RU" b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57</a:t>
            </a:fld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420888"/>
            <a:ext cx="5361384" cy="4021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110032" y="1556792"/>
            <a:ext cx="69239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22 517 рублей в месяц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314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СЛУЖБА ЗАНЯТОСТИ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 smtClean="0"/>
              <a:t>На 30.12.2015 год</a:t>
            </a:r>
          </a:p>
          <a:p>
            <a:r>
              <a:rPr lang="ru-RU" dirty="0" smtClean="0"/>
              <a:t>количество безработных 	     	   – 165 человек</a:t>
            </a:r>
          </a:p>
          <a:p>
            <a:r>
              <a:rPr lang="ru-RU" dirty="0" smtClean="0"/>
              <a:t>получают пособие         		    - 141 человек</a:t>
            </a:r>
          </a:p>
          <a:p>
            <a:r>
              <a:rPr lang="ru-RU" dirty="0" smtClean="0"/>
              <a:t>Трудоустроено,                 		    -</a:t>
            </a:r>
            <a:r>
              <a:rPr lang="ru-RU" dirty="0"/>
              <a:t> </a:t>
            </a:r>
            <a:r>
              <a:rPr lang="ru-RU" dirty="0" smtClean="0"/>
              <a:t>233 человека</a:t>
            </a:r>
          </a:p>
          <a:p>
            <a:r>
              <a:rPr lang="ru-RU" dirty="0" smtClean="0"/>
              <a:t>из них на общественные работы 	     - 85 человек</a:t>
            </a:r>
          </a:p>
          <a:p>
            <a:r>
              <a:rPr lang="ru-RU" dirty="0" smtClean="0"/>
              <a:t>Потребность в работниках                 - 14 человека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017226"/>
              </p:ext>
            </p:extLst>
          </p:nvPr>
        </p:nvGraphicFramePr>
        <p:xfrm>
          <a:off x="2267748" y="4653136"/>
          <a:ext cx="4608512" cy="164592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3042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7308">
                <a:tc gridSpan="2">
                  <a:txBody>
                    <a:bodyPr/>
                    <a:lstStyle/>
                    <a:p>
                      <a:pPr algn="ctr"/>
                      <a:r>
                        <a:rPr lang="ru-RU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effectLst/>
                        </a:rPr>
                        <a:t>УРОВЕНЬ БЕЗРАБОТИЦЫ</a:t>
                      </a:r>
                      <a:endParaRPr lang="ru-RU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4320">
                <a:tc>
                  <a:txBody>
                    <a:bodyPr/>
                    <a:lstStyle/>
                    <a:p>
                      <a:r>
                        <a:rPr lang="ru-RU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effectLst/>
                        </a:rPr>
                        <a:t>2014 ГОД</a:t>
                      </a:r>
                      <a:endParaRPr lang="ru-RU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effectLst/>
                        </a:rPr>
                        <a:t>1,59%</a:t>
                      </a:r>
                      <a:endParaRPr lang="ru-RU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effectLst/>
                      </a:endParaRPr>
                    </a:p>
                    <a:p>
                      <a:pPr algn="ctr"/>
                      <a:endParaRPr lang="ru-RU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304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effectLst/>
                        </a:rPr>
                        <a:t>2015 ГОД</a:t>
                      </a:r>
                      <a:endParaRPr lang="ru-RU" b="1" cap="none" spc="0" dirty="0" smtClean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effectLst/>
                        </a:rPr>
                        <a:t>1,49%</a:t>
                      </a:r>
                    </a:p>
                    <a:p>
                      <a:pPr algn="ctr"/>
                      <a:endParaRPr lang="ru-RU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121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68BF0-F4EE-4B25-9345-8C8047DEE3A5}" type="slidenum">
              <a:rPr lang="ru-RU" smtClean="0"/>
              <a:pPr>
                <a:defRPr/>
              </a:pPr>
              <a:t>59</a:t>
            </a:fld>
            <a:endParaRPr lang="ru-RU"/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  <a:ln/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ПРАВОПОРЯДОК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521134038"/>
              </p:ext>
            </p:extLst>
          </p:nvPr>
        </p:nvGraphicFramePr>
        <p:xfrm>
          <a:off x="1143000" y="731838"/>
          <a:ext cx="7101408" cy="3475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8617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63888" y="2420888"/>
            <a:ext cx="6480720" cy="2664296"/>
          </a:xfrm>
        </p:spPr>
        <p:txBody>
          <a:bodyPr>
            <a:noAutofit/>
          </a:bodyPr>
          <a:lstStyle/>
          <a:p>
            <a:pPr marL="182880" indent="0">
              <a:buNone/>
            </a:pPr>
            <a:r>
              <a:rPr lang="ru-RU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СПАСИБО ЗА ВНИМАНИЕ!</a:t>
            </a:r>
            <a:endParaRPr lang="ru-RU" sz="4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33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26" name="Picture 2" descr="http://kchr.ru/bitrix/templates/kchr_info/images/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132856"/>
            <a:ext cx="2016224" cy="2116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27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Бумажная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NewsPrint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Шаблон4</Template>
  <TotalTime>4418</TotalTime>
  <Words>1511</Words>
  <Application>Microsoft Office PowerPoint</Application>
  <PresentationFormat>Экран (4:3)</PresentationFormat>
  <Paragraphs>460</Paragraphs>
  <Slides>60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9</vt:i4>
      </vt:variant>
      <vt:variant>
        <vt:lpstr>Заголовки слайдов</vt:lpstr>
      </vt:variant>
      <vt:variant>
        <vt:i4>60</vt:i4>
      </vt:variant>
    </vt:vector>
  </HeadingPairs>
  <TitlesOfParts>
    <vt:vector size="69" baseType="lpstr">
      <vt:lpstr>Остин</vt:lpstr>
      <vt:lpstr>Базовая</vt:lpstr>
      <vt:lpstr>Аспект</vt:lpstr>
      <vt:lpstr>Тема Office</vt:lpstr>
      <vt:lpstr>Аптека</vt:lpstr>
      <vt:lpstr>1_Кнопка</vt:lpstr>
      <vt:lpstr>Бумажная</vt:lpstr>
      <vt:lpstr>NewsPrint</vt:lpstr>
      <vt:lpstr>Воздушный поток</vt:lpstr>
      <vt:lpstr>Презентация PowerPoint</vt:lpstr>
      <vt:lpstr>ФИНАНСЫ</vt:lpstr>
      <vt:lpstr>Презентация PowerPoint</vt:lpstr>
      <vt:lpstr>ПРИЧИНЫ НЕИСПОЛНЕНИЯ ПЛАНА  ПОСТУПЛЕНИЙ НАЛОГОВЫХ И НЕНАЛОГОВЫХ ДОХОДОВ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Общая численность скота и птицы на территории Урупского района</vt:lpstr>
      <vt:lpstr>Презентация PowerPoint</vt:lpstr>
      <vt:lpstr>Презентация PowerPoint</vt:lpstr>
      <vt:lpstr>СТРОИТЕЛЬСТВО И ЖИЛИЩНО-КОММУНАЛЬНОЕ ХОЗЯЙСТВО</vt:lpstr>
      <vt:lpstr>Презентация PowerPoint</vt:lpstr>
      <vt:lpstr>Второй по значимости и стоимости объект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Физкультурно-оздоровительный комплекс ст. Преградная  </vt:lpstr>
      <vt:lpstr>Презентация PowerPoint</vt:lpstr>
      <vt:lpstr>Презентация PowerPoint</vt:lpstr>
      <vt:lpstr>Презентация PowerPoint</vt:lpstr>
      <vt:lpstr>ТУРИЗМ</vt:lpstr>
      <vt:lpstr>Презентация PowerPoint</vt:lpstr>
      <vt:lpstr>Презентация PowerPoint</vt:lpstr>
      <vt:lpstr>ПОДПРОГРАММА  «ОБЕСПЕЧЕНИЕ ЖИЬЕМ МОЛОДЫХ СЕМЕЙ»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ОБРАЗОВАНИЕ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КУЛЬТУРА И СПОРТ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ОБРАЩЕНИЯ ГРАЖДАН</vt:lpstr>
      <vt:lpstr>ЗАНЯТОСТЬ И ДОХОДЫ НАСЕЛЕНИЯ</vt:lpstr>
      <vt:lpstr>СРЕДМЕСЯЧНАЯ ЗАРАБОТНАЯ ПЛАТА ПО КРУПНЫМ И СРЕДНИМ ПРЕДПРИЯТИЯМ</vt:lpstr>
      <vt:lpstr>СЛУЖБА ЗАНЯТОСТИ</vt:lpstr>
      <vt:lpstr>ПРАВОПОРЯДОК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Итоги социально-экономического  развития  Урупского муниципального района за 2013 год</dc:title>
  <dc:creator>елена</dc:creator>
  <cp:lastModifiedBy>Рыбникова</cp:lastModifiedBy>
  <cp:revision>284</cp:revision>
  <dcterms:created xsi:type="dcterms:W3CDTF">2014-02-26T18:06:23Z</dcterms:created>
  <dcterms:modified xsi:type="dcterms:W3CDTF">2016-02-26T10:51:07Z</dcterms:modified>
</cp:coreProperties>
</file>