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65" r:id="rId5"/>
    <p:sldId id="266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69" r:id="rId16"/>
    <p:sldId id="291" r:id="rId17"/>
    <p:sldId id="272" r:id="rId18"/>
    <p:sldId id="293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5" autoAdjust="0"/>
    <p:restoredTop sz="94660"/>
  </p:normalViewPr>
  <p:slideViewPr>
    <p:cSldViewPr>
      <p:cViewPr varScale="1">
        <p:scale>
          <a:sx n="62" d="100"/>
          <a:sy n="62" d="100"/>
        </p:scale>
        <p:origin x="-64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57686" y="0"/>
            <a:ext cx="4786314" cy="6237312"/>
          </a:xfrm>
          <a:ln>
            <a:solidFill>
              <a:schemeClr val="bg1"/>
            </a:solidFill>
          </a:ln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ndalus" pitchFamily="18" charset="-78"/>
              </a:rPr>
              <a:t> </a:t>
            </a:r>
            <a:r>
              <a:rPr lang="ru-RU" sz="3200" b="1" i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ndalus" pitchFamily="18" charset="-78"/>
              </a:rPr>
              <a:t>Баршевская</a:t>
            </a:r>
            <a:r>
              <a:rPr lang="ru-RU" sz="3200" b="1" i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ndalus" pitchFamily="18" charset="-78"/>
              </a:rPr>
              <a:t> Валентина Александровна</a:t>
            </a:r>
            <a:r>
              <a:rPr lang="ru-RU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ndalus" pitchFamily="18" charset="-78"/>
              </a:rPr>
              <a:t> </a:t>
            </a:r>
            <a:r>
              <a:rPr lang="ru-RU" sz="30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  <a:t>воспитатель Муниципального казённого дошкольного</a:t>
            </a:r>
            <a:br>
              <a:rPr lang="ru-RU" sz="30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</a:br>
            <a:r>
              <a:rPr lang="ru-RU" sz="30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  <a:t>образовательного учреждения </a:t>
            </a:r>
            <a:br>
              <a:rPr lang="ru-RU" sz="30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</a:br>
            <a:r>
              <a:rPr lang="ru-RU" sz="30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  <a:t>«Детский сад №1«Огонёк»</a:t>
            </a:r>
            <a:br>
              <a:rPr lang="ru-RU" sz="30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</a:br>
            <a:r>
              <a:rPr lang="ru-RU" sz="30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  <a:t> п. </a:t>
            </a:r>
            <a:r>
              <a:rPr lang="ru-RU" sz="3000" b="1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  <a:t>Медногорский</a:t>
            </a:r>
            <a:r>
              <a:rPr lang="ru-RU" sz="30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  <a:t>  </a:t>
            </a:r>
            <a:r>
              <a:rPr lang="ru-RU" sz="3000" b="1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  <a:t>Урупского</a:t>
            </a:r>
            <a:r>
              <a:rPr lang="ru-RU" sz="30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  <a:t> Района</a:t>
            </a:r>
            <a:br>
              <a:rPr lang="ru-RU" sz="30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</a:br>
            <a:r>
              <a:rPr lang="ru-RU" sz="3000" b="1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  <a:t>Карачаево</a:t>
            </a:r>
            <a:r>
              <a:rPr lang="ru-RU" sz="30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  <a:t> – Черкесской республики</a:t>
            </a:r>
            <a:endParaRPr lang="ru-RU" sz="3000" b="1" i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IMG_6658.JPG"/>
          <p:cNvPicPr>
            <a:picLocks noChangeAspect="1"/>
          </p:cNvPicPr>
          <p:nvPr/>
        </p:nvPicPr>
        <p:blipFill>
          <a:blip r:embed="rId4" cstate="print"/>
          <a:srcRect l="50944" b="16352"/>
          <a:stretch>
            <a:fillRect/>
          </a:stretch>
        </p:blipFill>
        <p:spPr>
          <a:xfrm>
            <a:off x="539552" y="901286"/>
            <a:ext cx="3714744" cy="4750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Muzyka-iz-kinofil_mov-Usatyy-nyan_-Final(muzbar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52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4"/>
          <a:stretch/>
        </p:blipFill>
        <p:spPr>
          <a:xfrm>
            <a:off x="323528" y="1704108"/>
            <a:ext cx="4484163" cy="2696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Отпечатки листьями</a:t>
            </a:r>
            <a:endParaRPr lang="ru-RU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5" r="16117"/>
          <a:stretch/>
        </p:blipFill>
        <p:spPr>
          <a:xfrm>
            <a:off x="5292080" y="1268760"/>
            <a:ext cx="3178340" cy="5039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67544" y="5877272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bg2">
                    <a:lumMod val="10000"/>
                  </a:schemeClr>
                </a:solidFill>
              </a:rPr>
              <a:t>Рисунки ладошками</a:t>
            </a:r>
            <a:endParaRPr lang="ru-RU" sz="44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1166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" t="9483" r="29397" b="7420"/>
          <a:stretch/>
        </p:blipFill>
        <p:spPr>
          <a:xfrm rot="21240269">
            <a:off x="395536" y="1700808"/>
            <a:ext cx="3646959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800" b="1" i="1" dirty="0" smtClean="0">
                <a:solidFill>
                  <a:schemeClr val="bg2">
                    <a:lumMod val="10000"/>
                  </a:schemeClr>
                </a:solidFill>
              </a:rPr>
              <a:t>Волшебные верёвочки </a:t>
            </a:r>
            <a:endParaRPr lang="ru-RU" sz="48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7628" y="5660486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i="1" dirty="0" err="1" smtClean="0">
                <a:solidFill>
                  <a:schemeClr val="bg2">
                    <a:lumMod val="10000"/>
                  </a:schemeClr>
                </a:solidFill>
              </a:rPr>
              <a:t>Кляксография</a:t>
            </a:r>
            <a:endParaRPr lang="ru-RU" sz="48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 rot="453149">
            <a:off x="4484884" y="1875442"/>
            <a:ext cx="4350695" cy="2821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242910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76672"/>
            <a:ext cx="266400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Монотипия </a:t>
            </a:r>
            <a:endParaRPr lang="ru-RU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3363960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bg2">
                    <a:lumMod val="10000"/>
                  </a:schemeClr>
                </a:solidFill>
              </a:rPr>
              <a:t>Печать по трафарету</a:t>
            </a:r>
            <a:endParaRPr lang="ru-RU" sz="40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949280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i="1" dirty="0" smtClean="0">
                <a:solidFill>
                  <a:schemeClr val="bg2">
                    <a:lumMod val="10000"/>
                  </a:schemeClr>
                </a:solidFill>
              </a:rPr>
              <a:t>Торцевание</a:t>
            </a:r>
            <a:endParaRPr lang="ru-RU" sz="40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3007">
            <a:off x="5592845" y="2482875"/>
            <a:ext cx="3575468" cy="28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353166"/>
            <a:ext cx="3072000" cy="230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789879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198" y="441000"/>
            <a:ext cx="3984000" cy="29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338328"/>
            <a:ext cx="7643192" cy="1252728"/>
          </a:xfrm>
        </p:spPr>
        <p:txBody>
          <a:bodyPr/>
          <a:lstStyle/>
          <a:p>
            <a:pPr algn="l"/>
            <a:endParaRPr lang="ru-RU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5199" y="4603775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bg2">
                    <a:lumMod val="10000"/>
                  </a:schemeClr>
                </a:solidFill>
              </a:rPr>
              <a:t>Оригами</a:t>
            </a:r>
            <a:endParaRPr lang="ru-RU" sz="44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4036662" cy="30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11560" y="1216651"/>
            <a:ext cx="4176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4400" b="1" i="1" dirty="0" err="1">
                <a:solidFill>
                  <a:srgbClr val="C6E7FC">
                    <a:lumMod val="10000"/>
                  </a:srgbClr>
                </a:solidFill>
                <a:ea typeface="+mj-ea"/>
                <a:cs typeface="+mj-cs"/>
              </a:rPr>
              <a:t>Квиллинг</a:t>
            </a:r>
            <a:r>
              <a:rPr lang="ru-RU" sz="4400" b="1" i="1" dirty="0">
                <a:solidFill>
                  <a:srgbClr val="C6E7FC">
                    <a:lumMod val="10000"/>
                  </a:srgbClr>
                </a:solidFill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766927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t="5885" r="10047" b="13047"/>
          <a:stretch/>
        </p:blipFill>
        <p:spPr>
          <a:xfrm rot="351195">
            <a:off x="5508104" y="2306385"/>
            <a:ext cx="3342971" cy="24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510" y="332656"/>
            <a:ext cx="8229600" cy="1002440"/>
          </a:xfrm>
        </p:spPr>
        <p:txBody>
          <a:bodyPr>
            <a:normAutofit/>
          </a:bodyPr>
          <a:lstStyle/>
          <a:p>
            <a:pPr lvl="0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Аппликации</a:t>
            </a:r>
            <a:endParaRPr lang="ru-RU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556792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  <a:t>и</a:t>
            </a:r>
            <a:r>
              <a:rPr lang="ru-RU" sz="3600" b="1" i="1" dirty="0" smtClean="0">
                <a:solidFill>
                  <a:schemeClr val="bg2">
                    <a:lumMod val="10000"/>
                  </a:schemeClr>
                </a:solidFill>
              </a:rPr>
              <a:t>з жатой бумаги</a:t>
            </a:r>
            <a:endParaRPr lang="ru-RU" sz="36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162" y="3472578"/>
            <a:ext cx="498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  <a:t>и</a:t>
            </a:r>
            <a:r>
              <a:rPr lang="ru-RU" sz="3600" b="1" i="1" dirty="0" smtClean="0">
                <a:solidFill>
                  <a:schemeClr val="bg2">
                    <a:lumMod val="10000"/>
                  </a:schemeClr>
                </a:solidFill>
              </a:rPr>
              <a:t>з салфеток</a:t>
            </a:r>
            <a:endParaRPr lang="ru-RU" sz="36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5445224"/>
            <a:ext cx="325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  <a:t>из ткани</a:t>
            </a:r>
          </a:p>
          <a:p>
            <a:endParaRPr lang="ru-RU" sz="36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672">
            <a:off x="3395304" y="4115541"/>
            <a:ext cx="1954553" cy="259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9696" r="12809" b="9496"/>
          <a:stretch/>
        </p:blipFill>
        <p:spPr>
          <a:xfrm rot="21339774">
            <a:off x="306162" y="484578"/>
            <a:ext cx="2117953" cy="29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189015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00042"/>
            <a:ext cx="9144000" cy="2286016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Психологи считают, что формирование способностей детей происходит до пяти лет, поэтому дошкольный возраст имеет богатейшие возможности для развития творческих способностей.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Papa\Desktop\IMG_20140304_153039.jpg"/>
          <p:cNvPicPr>
            <a:picLocks noChangeAspect="1" noChangeArrowheads="1"/>
          </p:cNvPicPr>
          <p:nvPr/>
        </p:nvPicPr>
        <p:blipFill>
          <a:blip r:embed="rId2" cstate="print"/>
          <a:srcRect l="8685" t="11579" r="15632"/>
          <a:stretch>
            <a:fillRect/>
          </a:stretch>
        </p:blipFill>
        <p:spPr bwMode="auto">
          <a:xfrm rot="20837783">
            <a:off x="316633" y="3185661"/>
            <a:ext cx="3764727" cy="3298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Papa\Desktop\IMG_20140304_153922.jpg"/>
          <p:cNvPicPr>
            <a:picLocks noChangeAspect="1" noChangeArrowheads="1"/>
          </p:cNvPicPr>
          <p:nvPr/>
        </p:nvPicPr>
        <p:blipFill>
          <a:blip r:embed="rId3" cstate="print"/>
          <a:srcRect l="13027" r="15632" b="5790"/>
          <a:stretch>
            <a:fillRect/>
          </a:stretch>
        </p:blipFill>
        <p:spPr bwMode="auto">
          <a:xfrm rot="834104">
            <a:off x="4905395" y="3060487"/>
            <a:ext cx="3889564" cy="3379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610244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ru-RU" sz="3200" b="1" i="1" dirty="0" smtClean="0">
                <a:solidFill>
                  <a:srgbClr val="002060"/>
                </a:solidFill>
                <a:latin typeface="+mj-lt"/>
              </a:rPr>
              <a:t>Желание творить – это внутренняя потребность ребёнка, она возникает у него самостоятельно и отличается чрезвычайной искренностью.</a:t>
            </a:r>
          </a:p>
          <a:p>
            <a:pPr>
              <a:buNone/>
            </a:pPr>
            <a:endParaRPr lang="ru-RU" sz="3200" b="1" i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586616"/>
          </a:xfrm>
        </p:spPr>
        <p:txBody>
          <a:bodyPr/>
          <a:lstStyle/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Papa\Desktop\IMG_20140214_095139.jpg"/>
          <p:cNvPicPr>
            <a:picLocks noChangeAspect="1" noChangeArrowheads="1"/>
          </p:cNvPicPr>
          <p:nvPr/>
        </p:nvPicPr>
        <p:blipFill>
          <a:blip r:embed="rId2" cstate="print"/>
          <a:srcRect l="4342" t="2316"/>
          <a:stretch>
            <a:fillRect/>
          </a:stretch>
        </p:blipFill>
        <p:spPr bwMode="auto">
          <a:xfrm rot="478122">
            <a:off x="399577" y="2953661"/>
            <a:ext cx="3965292" cy="3036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Papa\Desktop\IMG_20140214_095125.jpg"/>
          <p:cNvPicPr>
            <a:picLocks noChangeAspect="1" noChangeArrowheads="1"/>
          </p:cNvPicPr>
          <p:nvPr/>
        </p:nvPicPr>
        <p:blipFill>
          <a:blip r:embed="rId3" cstate="print"/>
          <a:srcRect l="4342"/>
          <a:stretch>
            <a:fillRect/>
          </a:stretch>
        </p:blipFill>
        <p:spPr bwMode="auto">
          <a:xfrm rot="21027985">
            <a:off x="4786314" y="3000372"/>
            <a:ext cx="3965280" cy="310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575149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3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+mn-lt"/>
              </a:rPr>
              <a:t>Мы, взрослые, должны помочь ребёнку  открыть в себе художника, развить способности, которые помогу стать ему личностью.</a:t>
            </a:r>
            <a:endParaRPr lang="ru-RU" sz="28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6120"/>
            <a:ext cx="3834384" cy="315772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200144" cy="315772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257176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sz="2800" b="1" i="1" dirty="0" smtClean="0">
                <a:solidFill>
                  <a:srgbClr val="002060"/>
                </a:solidFill>
              </a:rPr>
              <a:t>Нетрадиционные техники демонстрируют необычные сочетания материалов и инструментов. </a:t>
            </a:r>
          </a:p>
          <a:p>
            <a:pPr algn="ctr">
              <a:buNone/>
            </a:pPr>
            <a:endParaRPr lang="ru-RU" sz="28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«Забавные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травянчики</a:t>
            </a:r>
            <a:r>
              <a:rPr lang="ru-RU" sz="2800" b="1" i="1" dirty="0" smtClean="0">
                <a:solidFill>
                  <a:srgbClr val="002060"/>
                </a:solidFill>
              </a:rPr>
              <a:t>»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92609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140968"/>
            <a:ext cx="3297936" cy="3163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04880"/>
            <a:ext cx="3583311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8993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786842" cy="171451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+mn-lt"/>
              </a:rPr>
              <a:t>Достоинство техник – это универсальность их использования. </a:t>
            </a:r>
            <a:br>
              <a:rPr lang="ru-RU" sz="2800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+mn-lt"/>
              </a:rPr>
              <a:t>Технология выполнения интересна и доступна как взрослому, так и ребёнку.</a:t>
            </a:r>
            <a:endParaRPr lang="ru-RU" sz="28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194" name="Picture 2" descr="C:\Users\Papa\Desktop\IMG_20140305_104208.jpg"/>
          <p:cNvPicPr>
            <a:picLocks noChangeAspect="1" noChangeArrowheads="1"/>
          </p:cNvPicPr>
          <p:nvPr/>
        </p:nvPicPr>
        <p:blipFill>
          <a:blip r:embed="rId2" cstate="print"/>
          <a:srcRect l="17369" t="5790" r="8685" b="5790"/>
          <a:stretch>
            <a:fillRect/>
          </a:stretch>
        </p:blipFill>
        <p:spPr bwMode="auto">
          <a:xfrm>
            <a:off x="500033" y="2734586"/>
            <a:ext cx="3678322" cy="3298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C:\Users\Papa\Desktop\IMG_20140305_104452.jpg"/>
          <p:cNvPicPr>
            <a:picLocks noChangeAspect="1" noChangeArrowheads="1"/>
          </p:cNvPicPr>
          <p:nvPr/>
        </p:nvPicPr>
        <p:blipFill>
          <a:blip r:embed="rId3" cstate="print"/>
          <a:srcRect l="8685" t="5790" r="8685"/>
          <a:stretch>
            <a:fillRect/>
          </a:stretch>
        </p:blipFill>
        <p:spPr bwMode="auto">
          <a:xfrm>
            <a:off x="4686276" y="2357429"/>
            <a:ext cx="4110294" cy="3514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285728"/>
            <a:ext cx="7215238" cy="164307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«Если не любить, то не имеешь права воспитывать».</a:t>
            </a:r>
          </a:p>
          <a:p>
            <a:pPr algn="r">
              <a:buNone/>
            </a:pPr>
            <a:r>
              <a:rPr lang="ru-RU" sz="22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Генрих Песталоцци</a:t>
            </a:r>
            <a:endParaRPr lang="ru-RU" sz="22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Papa\Desktop\IMG_20140306_094751.jpg"/>
          <p:cNvPicPr>
            <a:picLocks noChangeAspect="1" noChangeArrowheads="1"/>
          </p:cNvPicPr>
          <p:nvPr/>
        </p:nvPicPr>
        <p:blipFill>
          <a:blip r:embed="rId2" cstate="print"/>
          <a:srcRect l="8685"/>
          <a:stretch>
            <a:fillRect/>
          </a:stretch>
        </p:blipFill>
        <p:spPr bwMode="auto">
          <a:xfrm rot="699132">
            <a:off x="333932" y="4265163"/>
            <a:ext cx="2843462" cy="2182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Papa\Desktop\IMG_20140306_095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05376">
            <a:off x="6286512" y="4929198"/>
            <a:ext cx="2072640" cy="155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Papa\Desktop\DSCN12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36075">
            <a:off x="479214" y="1957432"/>
            <a:ext cx="2238451" cy="1678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Papa\Desktop\DSC_0577 - копия.JPG"/>
          <p:cNvPicPr>
            <a:picLocks noChangeAspect="1" noChangeArrowheads="1"/>
          </p:cNvPicPr>
          <p:nvPr/>
        </p:nvPicPr>
        <p:blipFill>
          <a:blip r:embed="rId5" cstate="print"/>
          <a:srcRect l="7382" r="14764"/>
          <a:stretch>
            <a:fillRect/>
          </a:stretch>
        </p:blipFill>
        <p:spPr bwMode="auto">
          <a:xfrm rot="20573084">
            <a:off x="3311490" y="2730891"/>
            <a:ext cx="28476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C:\Users\Papa\Desktop\DSC_0650.JPG"/>
          <p:cNvPicPr>
            <a:picLocks noChangeAspect="1" noChangeArrowheads="1"/>
          </p:cNvPicPr>
          <p:nvPr/>
        </p:nvPicPr>
        <p:blipFill>
          <a:blip r:embed="rId6" cstate="print"/>
          <a:srcRect t="14764" b="8858"/>
          <a:stretch>
            <a:fillRect/>
          </a:stretch>
        </p:blipFill>
        <p:spPr bwMode="auto">
          <a:xfrm rot="510991">
            <a:off x="6696341" y="1922869"/>
            <a:ext cx="2057400" cy="279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115328" cy="5429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    </a:t>
            </a:r>
            <a:r>
              <a:rPr lang="ru-RU" sz="2800" b="1" i="1" dirty="0" smtClean="0">
                <a:solidFill>
                  <a:srgbClr val="002060"/>
                </a:solidFill>
              </a:rPr>
              <a:t>Нетрадиционные изобразительные техники, способствуют обогащению знаний и представлений  детей о предметах и их использовании, материалах, их свойствах, способах применения, окружающем мире, развивают творческий потенциал, воображение, способствует интеллектуальному развитию, коррекции психических процессов и личностной сферы дошкольников, учат мыслить, дают возможность удивляться и радоваться миру.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92609"/>
            <a:ext cx="8229600" cy="45719"/>
          </a:xfrm>
        </p:spPr>
        <p:txBody>
          <a:bodyPr>
            <a:normAutofit fontScale="90000"/>
          </a:bodyPr>
          <a:lstStyle/>
          <a:p>
            <a:endParaRPr lang="ru-RU" sz="2800" dirty="0">
              <a:latin typeface="+mn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4829180" cy="6072230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+mn-lt"/>
              </a:rPr>
              <a:t>Возможность использовать различные материалы: </a:t>
            </a:r>
            <a:br>
              <a:rPr lang="ru-RU" sz="2800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+mn-lt"/>
              </a:rPr>
              <a:t>разнообразные краски(масляные, акриловые, гуашь, акварель),уголь, пастель, цветные карандаши,, восковые мелки, жатую бумагу,  салфетки, ткань, нитки и другие, развивают творчество дошкольников, обеспечивают живость и непосредственность детского восприятия и деятельности.</a:t>
            </a:r>
            <a:endParaRPr lang="ru-RU" sz="28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9218" name="Picture 2" descr="C:\Users\Papa\Desktop\IMG_20140305_112545.jpg"/>
          <p:cNvPicPr>
            <a:picLocks noChangeAspect="1" noChangeArrowheads="1"/>
          </p:cNvPicPr>
          <p:nvPr/>
        </p:nvPicPr>
        <p:blipFill>
          <a:blip r:embed="rId2" cstate="print"/>
          <a:srcRect l="4342" r="4342"/>
          <a:stretch>
            <a:fillRect/>
          </a:stretch>
        </p:blipFill>
        <p:spPr bwMode="auto">
          <a:xfrm rot="714729">
            <a:off x="5310554" y="1764318"/>
            <a:ext cx="3563379" cy="2988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895996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    </a:t>
            </a:r>
            <a:r>
              <a:rPr lang="ru-RU" b="1" i="1" dirty="0" smtClean="0">
                <a:solidFill>
                  <a:srgbClr val="002060"/>
                </a:solidFill>
              </a:rPr>
              <a:t>В изобразительном искусстве техникой (от греческого «</a:t>
            </a:r>
            <a:r>
              <a:rPr lang="en-US" b="1" i="1" dirty="0" err="1" smtClean="0">
                <a:solidFill>
                  <a:srgbClr val="002060"/>
                </a:solidFill>
              </a:rPr>
              <a:t>techne</a:t>
            </a:r>
            <a:r>
              <a:rPr lang="ru-RU" b="1" i="1" dirty="0" smtClean="0">
                <a:solidFill>
                  <a:srgbClr val="002060"/>
                </a:solidFill>
              </a:rPr>
              <a:t>»</a:t>
            </a:r>
            <a:r>
              <a:rPr lang="en-US" b="1" i="1" dirty="0" smtClean="0">
                <a:solidFill>
                  <a:srgbClr val="002060"/>
                </a:solidFill>
              </a:rPr>
              <a:t> – </a:t>
            </a:r>
            <a:r>
              <a:rPr lang="ru-RU" b="1" i="1" dirty="0" smtClean="0">
                <a:solidFill>
                  <a:srgbClr val="002060"/>
                </a:solidFill>
              </a:rPr>
              <a:t>искусство, мастерство) принято называть совокупность специальных изобразительных умений, навыков, способов и приёмов изображения, посредством которых отображаются предметы, объекты, явления окружающей действительности, создается художественный образ.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88640"/>
            <a:ext cx="8229600" cy="1496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 descr="DSCN08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3429000"/>
            <a:ext cx="4345200" cy="32589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DSCN0885.JPG"/>
          <p:cNvPicPr>
            <a:picLocks noChangeAspect="1"/>
          </p:cNvPicPr>
          <p:nvPr/>
        </p:nvPicPr>
        <p:blipFill>
          <a:blip r:embed="rId3" cstate="print"/>
          <a:srcRect l="17391" t="13725" r="11594" b="7843"/>
          <a:stretch>
            <a:fillRect/>
          </a:stretch>
        </p:blipFill>
        <p:spPr>
          <a:xfrm>
            <a:off x="395536" y="3629690"/>
            <a:ext cx="3500462" cy="28575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4402832" cy="525305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b="1" i="1" dirty="0" smtClean="0">
                <a:solidFill>
                  <a:srgbClr val="002060"/>
                </a:solidFill>
              </a:rPr>
              <a:t>Нетрадиционные техники художественного творчества помогают почувствовать себя свободным, увидеть и  передать то, что обычными средствами сделать труднее. А главное, они дают детям возможность удивляться и радоваться миру.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263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43" name="Picture 3" descr="C:\Users\Papa\Desktop\IMG_20140305_101534.jpg"/>
          <p:cNvPicPr>
            <a:picLocks noChangeAspect="1" noChangeArrowheads="1"/>
          </p:cNvPicPr>
          <p:nvPr/>
        </p:nvPicPr>
        <p:blipFill>
          <a:blip r:embed="rId2" cstate="print"/>
          <a:srcRect l="17369" r="26054"/>
          <a:stretch>
            <a:fillRect/>
          </a:stretch>
        </p:blipFill>
        <p:spPr bwMode="auto">
          <a:xfrm>
            <a:off x="4860032" y="371587"/>
            <a:ext cx="2345275" cy="310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Papa\Desktop\IMG_20140305_101539.jpg"/>
          <p:cNvPicPr>
            <a:picLocks noChangeAspect="1" noChangeArrowheads="1"/>
          </p:cNvPicPr>
          <p:nvPr/>
        </p:nvPicPr>
        <p:blipFill>
          <a:blip r:embed="rId3" cstate="print"/>
          <a:srcRect l="26054" t="11579" r="30396" b="17369"/>
          <a:stretch>
            <a:fillRect/>
          </a:stretch>
        </p:blipFill>
        <p:spPr bwMode="auto">
          <a:xfrm>
            <a:off x="6286512" y="3500438"/>
            <a:ext cx="2500330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www.maaam.ru/upload/blogs/3a676d19b8cb91c413702c6f0b45aed3.jpg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48638">
            <a:off x="2519861" y="3573016"/>
            <a:ext cx="4039200" cy="284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5721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sz="2800" b="1" i="1" dirty="0" smtClean="0">
                <a:solidFill>
                  <a:srgbClr val="002060"/>
                </a:solidFill>
              </a:rPr>
              <a:t>Работа с нетрадиционными техниками стимулирует у дошкольника положительную мотивацию художественного творчества, вызывает радостное настроение, способствует ослаблению слишком эмоционально расторможенных,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гиперактивных</a:t>
            </a:r>
            <a:r>
              <a:rPr lang="ru-RU" sz="2800" b="1" i="1" dirty="0" smtClean="0">
                <a:solidFill>
                  <a:srgbClr val="002060"/>
                </a:solidFill>
              </a:rPr>
              <a:t> детей.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92609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2067" y="2132857"/>
            <a:ext cx="7408333" cy="338437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2276872"/>
            <a:ext cx="5832648" cy="28083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>
              <a:buNone/>
            </a:pPr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внимание!!!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8222" y="536550"/>
            <a:ext cx="8229600" cy="582455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Кем я являюсь для детей?...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Старшим товарищем, который поговорит, посоветует…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Арбитром, который решит любой спор по справедливости.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Защитником, который оградит от обидчика.</a:t>
            </a:r>
          </a:p>
          <a:p>
            <a:pPr>
              <a:buNone/>
            </a:pP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4" descr="C:\Users\Papa\Desktop\IMG_20140306_095647.jpg"/>
          <p:cNvPicPr>
            <a:picLocks noChangeAspect="1" noChangeArrowheads="1"/>
          </p:cNvPicPr>
          <p:nvPr/>
        </p:nvPicPr>
        <p:blipFill>
          <a:blip r:embed="rId2" cstate="print"/>
          <a:srcRect l="13027" t="17369" r="13027"/>
          <a:stretch>
            <a:fillRect/>
          </a:stretch>
        </p:blipFill>
        <p:spPr bwMode="auto">
          <a:xfrm rot="20778709">
            <a:off x="857224" y="3929066"/>
            <a:ext cx="3065269" cy="25689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3" descr="C:\Users\Papa\Desktop\DSCN1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6368">
            <a:off x="4701255" y="3639313"/>
            <a:ext cx="3730752" cy="279806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571480"/>
            <a:ext cx="2214578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4857784" cy="542928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+mn-lt"/>
              </a:rPr>
              <a:t>Творцом радости, с которым интересно, весело.</a:t>
            </a:r>
            <a:br>
              <a:rPr lang="ru-RU" sz="3600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+mn-lt"/>
              </a:rPr>
              <a:t>Просто близким человеком, который заменит ребёнку маму в её отсутствии.</a:t>
            </a:r>
            <a:r>
              <a:rPr lang="ru-RU" sz="5400" b="1" i="1" dirty="0" smtClean="0">
                <a:solidFill>
                  <a:srgbClr val="002060"/>
                </a:solidFill>
              </a:rPr>
              <a:t/>
            </a:r>
            <a:br>
              <a:rPr lang="ru-RU" sz="5400" b="1" i="1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3" name="Picture 5" descr="C:\Users\Papa\Desktop\DSCN12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071942"/>
            <a:ext cx="2984602" cy="2238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5143504" cy="525658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</a:rPr>
              <a:t>   </a:t>
            </a:r>
          </a:p>
          <a:p>
            <a:pPr>
              <a:buNone/>
            </a:pPr>
            <a:r>
              <a:rPr lang="ru-RU" sz="3600" b="1" i="1" dirty="0" smtClean="0">
                <a:solidFill>
                  <a:schemeClr val="accent4">
                    <a:lumMod val="75000"/>
                  </a:schemeClr>
                </a:solidFill>
              </a:rPr>
              <a:t>    </a:t>
            </a:r>
            <a:r>
              <a:rPr lang="ru-RU" sz="3600" b="1" i="1" dirty="0" smtClean="0">
                <a:solidFill>
                  <a:srgbClr val="002060"/>
                </a:solidFill>
              </a:rPr>
              <a:t>Для меня важнейшим стало развитие творческого потенциала моих воспитанников, через разнообразные виды художественного творчества с использованием нетрадиционных техник, таких как 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Придя работать в детский сад, я поняла, каждый ребёнок, талантлив по – своему</a:t>
            </a:r>
            <a:r>
              <a:rPr lang="ru-RU" sz="5400" b="1" i="1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DSCN0878.JPG"/>
          <p:cNvPicPr>
            <a:picLocks noChangeAspect="1"/>
          </p:cNvPicPr>
          <p:nvPr/>
        </p:nvPicPr>
        <p:blipFill>
          <a:blip r:embed="rId2" cstate="print"/>
          <a:srcRect l="13472" t="14370" r="16475" b="13781"/>
          <a:stretch>
            <a:fillRect/>
          </a:stretch>
        </p:blipFill>
        <p:spPr>
          <a:xfrm rot="21300060">
            <a:off x="5523215" y="4351106"/>
            <a:ext cx="2972220" cy="2286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SCN08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350">
            <a:off x="5320179" y="1588510"/>
            <a:ext cx="3378292" cy="2533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2513632" cy="37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Оттиск </a:t>
            </a:r>
            <a:r>
              <a:rPr lang="ru-RU" b="1" i="1" dirty="0">
                <a:solidFill>
                  <a:srgbClr val="002060"/>
                </a:solidFill>
              </a:rPr>
              <a:t>печатками из </a:t>
            </a:r>
            <a:r>
              <a:rPr lang="ru-RU" b="1" i="1" dirty="0" smtClean="0">
                <a:solidFill>
                  <a:srgbClr val="002060"/>
                </a:solidFill>
              </a:rPr>
              <a:t>овощей</a:t>
            </a:r>
            <a:r>
              <a:rPr lang="ru-RU" b="1" i="1" dirty="0">
                <a:solidFill>
                  <a:srgbClr val="002060"/>
                </a:solidFill>
              </a:rPr>
              <a:t/>
            </a:r>
            <a:br>
              <a:rPr lang="ru-RU" b="1" i="1" dirty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7181">
            <a:off x="3325355" y="2680805"/>
            <a:ext cx="527685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147074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705">
            <a:off x="774137" y="1573789"/>
            <a:ext cx="2681919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  <a:ea typeface="+mn-ea"/>
                <a:cs typeface="+mn-cs"/>
              </a:rPr>
              <a:t>Тычок </a:t>
            </a:r>
            <a:r>
              <a:rPr lang="ru-RU" sz="4800" b="1" i="1" dirty="0">
                <a:solidFill>
                  <a:srgbClr val="002060"/>
                </a:solidFill>
                <a:ea typeface="+mn-ea"/>
                <a:cs typeface="+mn-cs"/>
              </a:rPr>
              <a:t>жёсткой кистью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"/>
          <a:stretch/>
        </p:blipFill>
        <p:spPr>
          <a:xfrm rot="5822775">
            <a:off x="5281853" y="860645"/>
            <a:ext cx="2540323" cy="36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62757"/>
            <a:ext cx="356400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733736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5445223"/>
            <a:ext cx="8020413" cy="680939"/>
          </a:xfrm>
        </p:spPr>
        <p:txBody>
          <a:bodyPr>
            <a:noAutofit/>
          </a:bodyPr>
          <a:lstStyle/>
          <a:p>
            <a:pPr algn="r"/>
            <a:r>
              <a:rPr lang="ru-RU" sz="4800" b="1" i="1" dirty="0" smtClean="0">
                <a:solidFill>
                  <a:schemeClr val="bg2">
                    <a:lumMod val="10000"/>
                  </a:schemeClr>
                </a:solidFill>
              </a:rPr>
              <a:t>Оттиск ластиком</a:t>
            </a:r>
            <a:endParaRPr lang="ru-RU" sz="48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800" b="1" i="1" dirty="0" smtClean="0">
                <a:solidFill>
                  <a:srgbClr val="002060"/>
                </a:solidFill>
                <a:ea typeface="+mn-ea"/>
                <a:cs typeface="+mn-cs"/>
              </a:rPr>
              <a:t>Оттиск </a:t>
            </a:r>
            <a:r>
              <a:rPr lang="ru-RU" sz="4800" b="1" i="1" dirty="0">
                <a:solidFill>
                  <a:srgbClr val="002060"/>
                </a:solidFill>
                <a:ea typeface="+mn-ea"/>
                <a:cs typeface="+mn-cs"/>
              </a:rPr>
              <a:t>поролоном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8" t="23371" r="15599" b="11750"/>
          <a:stretch/>
        </p:blipFill>
        <p:spPr>
          <a:xfrm>
            <a:off x="388034" y="1412776"/>
            <a:ext cx="4145816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4" t="14944" r="18753" b="23316"/>
          <a:stretch/>
        </p:blipFill>
        <p:spPr>
          <a:xfrm>
            <a:off x="4706918" y="2204864"/>
            <a:ext cx="424677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544962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9343">
            <a:off x="450315" y="1327584"/>
            <a:ext cx="4347538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6635080" cy="1252728"/>
          </a:xfrm>
        </p:spPr>
        <p:txBody>
          <a:bodyPr>
            <a:noAutofit/>
          </a:bodyPr>
          <a:lstStyle/>
          <a:p>
            <a:pPr marL="274320" lvl="0" indent="-274320" algn="l">
              <a:spcBef>
                <a:spcPct val="20000"/>
              </a:spcBef>
            </a:pPr>
            <a:r>
              <a:rPr lang="ru-RU" sz="4000" b="1" i="1" dirty="0" smtClean="0">
                <a:solidFill>
                  <a:srgbClr val="002060"/>
                </a:solidFill>
                <a:ea typeface="+mn-ea"/>
                <a:cs typeface="+mn-cs"/>
              </a:rPr>
              <a:t>Восковые </a:t>
            </a:r>
            <a:r>
              <a:rPr lang="ru-RU" sz="4000" b="1" i="1" dirty="0">
                <a:solidFill>
                  <a:srgbClr val="002060"/>
                </a:solidFill>
                <a:ea typeface="+mn-ea"/>
                <a:cs typeface="+mn-cs"/>
              </a:rPr>
              <a:t>мелки и </a:t>
            </a:r>
            <a:r>
              <a:rPr lang="ru-RU" sz="4000" b="1" i="1" dirty="0" smtClean="0">
                <a:solidFill>
                  <a:srgbClr val="002060"/>
                </a:solidFill>
                <a:ea typeface="+mn-ea"/>
                <a:cs typeface="+mn-cs"/>
              </a:rPr>
              <a:t>акварель</a:t>
            </a:r>
            <a:r>
              <a:rPr lang="ru-RU" sz="4000" b="1" i="1" dirty="0">
                <a:solidFill>
                  <a:srgbClr val="002060"/>
                </a:solidFill>
                <a:ea typeface="+mn-ea"/>
                <a:cs typeface="+mn-cs"/>
              </a:rPr>
              <a:t/>
            </a:r>
            <a:br>
              <a:rPr lang="ru-RU" sz="4000" b="1" i="1" dirty="0">
                <a:solidFill>
                  <a:srgbClr val="002060"/>
                </a:solidFill>
                <a:ea typeface="+mn-ea"/>
                <a:cs typeface="+mn-cs"/>
              </a:rPr>
            </a:b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5314" r="8522" b="10476"/>
          <a:stretch/>
        </p:blipFill>
        <p:spPr>
          <a:xfrm rot="793860">
            <a:off x="4511154" y="2367669"/>
            <a:ext cx="4294434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427454" y="5878506"/>
            <a:ext cx="525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i="1" dirty="0" smtClean="0">
                <a:solidFill>
                  <a:schemeClr val="bg2">
                    <a:lumMod val="10000"/>
                  </a:schemeClr>
                </a:solidFill>
              </a:rPr>
              <a:t>Свеча и акварель</a:t>
            </a:r>
            <a:endParaRPr lang="ru-RU" sz="44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160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959</TotalTime>
  <Words>395</Words>
  <Application>Microsoft Office PowerPoint</Application>
  <PresentationFormat>Экран (4:3)</PresentationFormat>
  <Paragraphs>46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Волна</vt:lpstr>
      <vt:lpstr> Баршевская Валентина Александровна воспитатель Муниципального казённого дошкольного образовательного учреждения  «Детский сад №1«Огонёк»  п. Медногорский  Урупского Района Карачаево – Черкесской республики</vt:lpstr>
      <vt:lpstr>Презентация PowerPoint</vt:lpstr>
      <vt:lpstr>Презентация PowerPoint</vt:lpstr>
      <vt:lpstr>Творцом радости, с которым интересно, весело. Просто близким человеком, который заменит ребёнку маму в её отсутствии. </vt:lpstr>
      <vt:lpstr>Придя работать в детский сад, я поняла, каждый ребёнок, талантлив по – своему.</vt:lpstr>
      <vt:lpstr>Оттиск печатками из овощей </vt:lpstr>
      <vt:lpstr>Тычок жёсткой кистью</vt:lpstr>
      <vt:lpstr>Оттиск поролоном</vt:lpstr>
      <vt:lpstr>Восковые мелки и акварель </vt:lpstr>
      <vt:lpstr>Отпечатки листьями</vt:lpstr>
      <vt:lpstr>Волшебные верёвочки </vt:lpstr>
      <vt:lpstr>Монотипия </vt:lpstr>
      <vt:lpstr>Презентация PowerPoint</vt:lpstr>
      <vt:lpstr>Аппликации</vt:lpstr>
      <vt:lpstr>Презентация PowerPoint</vt:lpstr>
      <vt:lpstr>Презентация PowerPoint</vt:lpstr>
      <vt:lpstr>Мы, взрослые, должны помочь ребёнку  открыть в себе художника, развить способности, которые помогу стать ему личностью.</vt:lpstr>
      <vt:lpstr>Презентация PowerPoint</vt:lpstr>
      <vt:lpstr>Достоинство техник – это универсальность их использования.  Технология выполнения интересна и доступна как взрослому, так и ребёнку.</vt:lpstr>
      <vt:lpstr>Презентация PowerPoint</vt:lpstr>
      <vt:lpstr>Возможность использовать различные материалы:  разнообразные краски(масляные, акриловые, гуашь, акварель),уголь, пастель, цветные карандаши,, восковые мелки, жатую бумагу,  салфетки, ткань, нитки и другие, развивают творчество дошкольников, обеспечивают живость и непосредственность детского восприятия и деятельности.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Papa</dc:creator>
  <cp:lastModifiedBy>1</cp:lastModifiedBy>
  <cp:revision>85</cp:revision>
  <dcterms:created xsi:type="dcterms:W3CDTF">2013-12-10T05:20:45Z</dcterms:created>
  <dcterms:modified xsi:type="dcterms:W3CDTF">2014-03-19T11:50:08Z</dcterms:modified>
</cp:coreProperties>
</file>